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7" r:id="rId2"/>
    <p:sldId id="259" r:id="rId3"/>
    <p:sldId id="260" r:id="rId4"/>
    <p:sldId id="581" r:id="rId5"/>
    <p:sldId id="261" r:id="rId6"/>
    <p:sldId id="262" r:id="rId7"/>
    <p:sldId id="264" r:id="rId8"/>
    <p:sldId id="633" r:id="rId9"/>
    <p:sldId id="634" r:id="rId10"/>
    <p:sldId id="265" r:id="rId11"/>
    <p:sldId id="266" r:id="rId12"/>
    <p:sldId id="267" r:id="rId13"/>
    <p:sldId id="269" r:id="rId14"/>
    <p:sldId id="270" r:id="rId15"/>
    <p:sldId id="567" r:id="rId16"/>
    <p:sldId id="271" r:id="rId17"/>
    <p:sldId id="597" r:id="rId18"/>
    <p:sldId id="272" r:id="rId19"/>
    <p:sldId id="637" r:id="rId20"/>
    <p:sldId id="273" r:id="rId21"/>
    <p:sldId id="274" r:id="rId22"/>
    <p:sldId id="276" r:id="rId23"/>
    <p:sldId id="277" r:id="rId24"/>
    <p:sldId id="582" r:id="rId25"/>
    <p:sldId id="278" r:id="rId26"/>
    <p:sldId id="279" r:id="rId27"/>
    <p:sldId id="280" r:id="rId28"/>
    <p:sldId id="281" r:id="rId29"/>
    <p:sldId id="583" r:id="rId30"/>
    <p:sldId id="585" r:id="rId31"/>
    <p:sldId id="586" r:id="rId32"/>
    <p:sldId id="587" r:id="rId33"/>
    <p:sldId id="588" r:id="rId34"/>
    <p:sldId id="282" r:id="rId35"/>
    <p:sldId id="564" r:id="rId36"/>
    <p:sldId id="283" r:id="rId37"/>
    <p:sldId id="635" r:id="rId38"/>
    <p:sldId id="639" r:id="rId39"/>
    <p:sldId id="638" r:id="rId40"/>
    <p:sldId id="285" r:id="rId41"/>
    <p:sldId id="286" r:id="rId42"/>
    <p:sldId id="287" r:id="rId43"/>
    <p:sldId id="566" r:id="rId44"/>
    <p:sldId id="565" r:id="rId45"/>
    <p:sldId id="576" r:id="rId46"/>
    <p:sldId id="288" r:id="rId47"/>
    <p:sldId id="289" r:id="rId48"/>
    <p:sldId id="577" r:id="rId49"/>
    <p:sldId id="636" r:id="rId50"/>
    <p:sldId id="291" r:id="rId51"/>
    <p:sldId id="578" r:id="rId52"/>
    <p:sldId id="292" r:id="rId53"/>
    <p:sldId id="293" r:id="rId54"/>
    <p:sldId id="294" r:id="rId55"/>
    <p:sldId id="580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589" r:id="rId65"/>
    <p:sldId id="303" r:id="rId66"/>
    <p:sldId id="359" r:id="rId67"/>
    <p:sldId id="304" r:id="rId68"/>
    <p:sldId id="305" r:id="rId69"/>
    <p:sldId id="306" r:id="rId70"/>
    <p:sldId id="307" r:id="rId71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ndara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8" autoAdjust="0"/>
    <p:restoredTop sz="92114" autoAdjust="0"/>
  </p:normalViewPr>
  <p:slideViewPr>
    <p:cSldViewPr>
      <p:cViewPr varScale="1">
        <p:scale>
          <a:sx n="62" d="100"/>
          <a:sy n="62" d="100"/>
        </p:scale>
        <p:origin x="97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870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84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fld id="{ADF31F61-98CA-4434-A2F2-0FCA80406DF6}" type="datetimeFigureOut">
              <a:rPr lang="en-US"/>
              <a:pPr>
                <a:defRPr/>
              </a:pPr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B3D04E7-581E-405C-8E01-4D4A5D70705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9677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fld id="{3829C07E-E26F-4344-B9F2-290B40E3B556}" type="datetimeFigureOut">
              <a:rPr lang="en-US"/>
              <a:pPr>
                <a:defRPr/>
              </a:pPr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ndar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A389032-AF4A-44A7-B5B3-178BB3D3044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72848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1070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state names are arbitrary, and they vary across operating systems. The states that they represent are found on all systems, however. Certain operating systems more finely delineate process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4388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(Linux calls this a </a:t>
            </a:r>
            <a:r>
              <a:rPr lang="en-US" dirty="0" err="1"/>
              <a:t>task_struct</a:t>
            </a:r>
            <a:r>
              <a:rPr lang="en-US" dirty="0"/>
              <a:t>; it's defined in </a:t>
            </a:r>
            <a:r>
              <a:rPr lang="en-US" dirty="0" err="1"/>
              <a:t>sched.h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00354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(Linux calls this a </a:t>
            </a:r>
            <a:r>
              <a:rPr lang="en-US" dirty="0" err="1"/>
              <a:t>task_struct</a:t>
            </a:r>
            <a:r>
              <a:rPr lang="en-US" dirty="0"/>
              <a:t>; it's defined in </a:t>
            </a:r>
            <a:r>
              <a:rPr lang="en-US" dirty="0" err="1"/>
              <a:t>sched.h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9688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mili</a:t>
            </a:r>
            <a:r>
              <a:rPr lang="en-US" dirty="0"/>
              <a:t> </a:t>
            </a:r>
            <a:r>
              <a:rPr lang="en-US" dirty="0" err="1"/>
              <a:t>giây</a:t>
            </a:r>
            <a:r>
              <a:rPr lang="en-US" dirty="0"/>
              <a:t>.</a:t>
            </a:r>
          </a:p>
          <a:p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máy</a:t>
            </a:r>
            <a:r>
              <a:rPr lang="en-US" dirty="0"/>
              <a:t>.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712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HĐH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41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0076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cha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43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58610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Mỹ</a:t>
            </a:r>
            <a:r>
              <a:rPr lang="en-US" baseline="0" dirty="0"/>
              <a:t> </a:t>
            </a:r>
            <a:r>
              <a:rPr lang="en-US" baseline="0" dirty="0" err="1"/>
              <a:t>hẹn</a:t>
            </a:r>
            <a:r>
              <a:rPr lang="en-US" baseline="0" dirty="0"/>
              <a:t> </a:t>
            </a:r>
            <a:r>
              <a:rPr lang="en-US" baseline="0" dirty="0" err="1"/>
              <a:t>hò</a:t>
            </a:r>
            <a:r>
              <a:rPr lang="en-US" baseline="0" dirty="0"/>
              <a:t> qua </a:t>
            </a:r>
            <a:r>
              <a:rPr lang="en-US" baseline="0" dirty="0" err="1"/>
              <a:t>thông</a:t>
            </a:r>
            <a:r>
              <a:rPr lang="en-US" baseline="0" dirty="0"/>
              <a:t> </a:t>
            </a:r>
            <a:r>
              <a:rPr lang="en-US" baseline="0" dirty="0" err="1"/>
              <a:t>điệp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bàn</a:t>
            </a:r>
            <a:r>
              <a:rPr lang="en-US" baseline="0" dirty="0"/>
              <a:t> I am bored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389032-AF4A-44A7-B5B3-178BB3D3044C}" type="slidenum">
              <a:rPr lang="en-US" altLang="ja-JP" smtClean="0"/>
              <a:pPr>
                <a:defRPr/>
              </a:pPr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5392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9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0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5B576-1A77-4D9E-AA6F-1D508CDC99B1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D0295-74A1-46DB-8373-E24C938A1E3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9401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D020F-3F56-42FB-9660-959E9C1B9B3B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11624-9EA4-4A74-8A29-D36A9432C63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417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hidden"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0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191C5-0E08-4E18-9B13-C5B6C3E0730D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6A39D-9B12-49F1-8806-FA385AF78EC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425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AD326-0954-4AE4-BD10-CA141383F6CF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24A81-5418-4A9A-B7C1-86FA5B72439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416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47371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14"/>
          <p:cNvSpPr>
            <a:spLocks/>
          </p:cNvSpPr>
          <p:nvPr/>
        </p:nvSpPr>
        <p:spPr bwMode="hidden">
          <a:xfrm>
            <a:off x="6046788" y="4203700"/>
            <a:ext cx="2876550" cy="714375"/>
          </a:xfrm>
          <a:custGeom>
            <a:avLst/>
            <a:gdLst>
              <a:gd name="T0" fmla="*/ 2147483647 w 2706"/>
              <a:gd name="T1" fmla="*/ 0 h 640"/>
              <a:gd name="T2" fmla="*/ 2147483647 w 2706"/>
              <a:gd name="T3" fmla="*/ 0 h 640"/>
              <a:gd name="T4" fmla="*/ 2147483647 w 2706"/>
              <a:gd name="T5" fmla="*/ 2147483647 h 640"/>
              <a:gd name="T6" fmla="*/ 2147483647 w 2706"/>
              <a:gd name="T7" fmla="*/ 2147483647 h 640"/>
              <a:gd name="T8" fmla="*/ 2147483647 w 2706"/>
              <a:gd name="T9" fmla="*/ 2147483647 h 640"/>
              <a:gd name="T10" fmla="*/ 2147483647 w 2706"/>
              <a:gd name="T11" fmla="*/ 2147483647 h 640"/>
              <a:gd name="T12" fmla="*/ 2147483647 w 2706"/>
              <a:gd name="T13" fmla="*/ 2147483647 h 640"/>
              <a:gd name="T14" fmla="*/ 2147483647 w 2706"/>
              <a:gd name="T15" fmla="*/ 2147483647 h 640"/>
              <a:gd name="T16" fmla="*/ 2147483647 w 2706"/>
              <a:gd name="T17" fmla="*/ 2147483647 h 640"/>
              <a:gd name="T18" fmla="*/ 2147483647 w 2706"/>
              <a:gd name="T19" fmla="*/ 2147483647 h 640"/>
              <a:gd name="T20" fmla="*/ 2147483647 w 2706"/>
              <a:gd name="T21" fmla="*/ 2147483647 h 640"/>
              <a:gd name="T22" fmla="*/ 2147483647 w 2706"/>
              <a:gd name="T23" fmla="*/ 2147483647 h 640"/>
              <a:gd name="T24" fmla="*/ 2147483647 w 2706"/>
              <a:gd name="T25" fmla="*/ 2147483647 h 640"/>
              <a:gd name="T26" fmla="*/ 2147483647 w 2706"/>
              <a:gd name="T27" fmla="*/ 2147483647 h 640"/>
              <a:gd name="T28" fmla="*/ 2147483647 w 2706"/>
              <a:gd name="T29" fmla="*/ 2147483647 h 640"/>
              <a:gd name="T30" fmla="*/ 2147483647 w 2706"/>
              <a:gd name="T31" fmla="*/ 2147483647 h 640"/>
              <a:gd name="T32" fmla="*/ 2147483647 w 2706"/>
              <a:gd name="T33" fmla="*/ 2147483647 h 640"/>
              <a:gd name="T34" fmla="*/ 2147483647 w 2706"/>
              <a:gd name="T35" fmla="*/ 2147483647 h 640"/>
              <a:gd name="T36" fmla="*/ 0 w 2706"/>
              <a:gd name="T37" fmla="*/ 2147483647 h 640"/>
              <a:gd name="T38" fmla="*/ 0 w 2706"/>
              <a:gd name="T39" fmla="*/ 2147483647 h 640"/>
              <a:gd name="T40" fmla="*/ 2147483647 w 2706"/>
              <a:gd name="T41" fmla="*/ 2147483647 h 640"/>
              <a:gd name="T42" fmla="*/ 2147483647 w 2706"/>
              <a:gd name="T43" fmla="*/ 2147483647 h 640"/>
              <a:gd name="T44" fmla="*/ 2147483647 w 2706"/>
              <a:gd name="T45" fmla="*/ 2147483647 h 640"/>
              <a:gd name="T46" fmla="*/ 2147483647 w 2706"/>
              <a:gd name="T47" fmla="*/ 2147483647 h 640"/>
              <a:gd name="T48" fmla="*/ 2147483647 w 2706"/>
              <a:gd name="T49" fmla="*/ 2147483647 h 640"/>
              <a:gd name="T50" fmla="*/ 2147483647 w 2706"/>
              <a:gd name="T51" fmla="*/ 2147483647 h 640"/>
              <a:gd name="T52" fmla="*/ 2147483647 w 2706"/>
              <a:gd name="T53" fmla="*/ 2147483647 h 640"/>
              <a:gd name="T54" fmla="*/ 2147483647 w 2706"/>
              <a:gd name="T55" fmla="*/ 2147483647 h 640"/>
              <a:gd name="T56" fmla="*/ 2147483647 w 2706"/>
              <a:gd name="T57" fmla="*/ 2147483647 h 640"/>
              <a:gd name="T58" fmla="*/ 2147483647 w 2706"/>
              <a:gd name="T59" fmla="*/ 2147483647 h 640"/>
              <a:gd name="T60" fmla="*/ 2147483647 w 2706"/>
              <a:gd name="T61" fmla="*/ 2147483647 h 640"/>
              <a:gd name="T62" fmla="*/ 2147483647 w 2706"/>
              <a:gd name="T63" fmla="*/ 2147483647 h 640"/>
              <a:gd name="T64" fmla="*/ 2147483647 w 2706"/>
              <a:gd name="T65" fmla="*/ 2147483647 h 640"/>
              <a:gd name="T66" fmla="*/ 2147483647 w 2706"/>
              <a:gd name="T67" fmla="*/ 2147483647 h 640"/>
              <a:gd name="T68" fmla="*/ 2147483647 w 2706"/>
              <a:gd name="T69" fmla="*/ 2147483647 h 640"/>
              <a:gd name="T70" fmla="*/ 2147483647 w 2706"/>
              <a:gd name="T71" fmla="*/ 2147483647 h 640"/>
              <a:gd name="T72" fmla="*/ 2147483647 w 2706"/>
              <a:gd name="T73" fmla="*/ 2147483647 h 640"/>
              <a:gd name="T74" fmla="*/ 2147483647 w 2706"/>
              <a:gd name="T75" fmla="*/ 2147483647 h 640"/>
              <a:gd name="T76" fmla="*/ 2147483647 w 2706"/>
              <a:gd name="T77" fmla="*/ 2147483647 h 640"/>
              <a:gd name="T78" fmla="*/ 2147483647 w 2706"/>
              <a:gd name="T79" fmla="*/ 2147483647 h 640"/>
              <a:gd name="T80" fmla="*/ 2147483647 w 2706"/>
              <a:gd name="T81" fmla="*/ 2147483647 h 640"/>
              <a:gd name="T82" fmla="*/ 2147483647 w 2706"/>
              <a:gd name="T83" fmla="*/ 2147483647 h 640"/>
              <a:gd name="T84" fmla="*/ 2147483647 w 2706"/>
              <a:gd name="T85" fmla="*/ 2147483647 h 640"/>
              <a:gd name="T86" fmla="*/ 2147483647 w 2706"/>
              <a:gd name="T87" fmla="*/ 2147483647 h 640"/>
              <a:gd name="T88" fmla="*/ 2147483647 w 2706"/>
              <a:gd name="T89" fmla="*/ 2147483647 h 640"/>
              <a:gd name="T90" fmla="*/ 2147483647 w 2706"/>
              <a:gd name="T91" fmla="*/ 2147483647 h 640"/>
              <a:gd name="T92" fmla="*/ 2147483647 w 2706"/>
              <a:gd name="T93" fmla="*/ 2147483647 h 640"/>
              <a:gd name="T94" fmla="*/ 2147483647 w 2706"/>
              <a:gd name="T95" fmla="*/ 2147483647 h 640"/>
              <a:gd name="T96" fmla="*/ 2147483647 w 2706"/>
              <a:gd name="T97" fmla="*/ 2147483647 h 640"/>
              <a:gd name="T98" fmla="*/ 2147483647 w 2706"/>
              <a:gd name="T99" fmla="*/ 2147483647 h 640"/>
              <a:gd name="T100" fmla="*/ 2147483647 w 2706"/>
              <a:gd name="T101" fmla="*/ 2147483647 h 640"/>
              <a:gd name="T102" fmla="*/ 2147483647 w 2706"/>
              <a:gd name="T103" fmla="*/ 2147483647 h 640"/>
              <a:gd name="T104" fmla="*/ 2147483647 w 2706"/>
              <a:gd name="T105" fmla="*/ 2147483647 h 640"/>
              <a:gd name="T106" fmla="*/ 2147483647 w 2706"/>
              <a:gd name="T107" fmla="*/ 0 h 640"/>
              <a:gd name="T108" fmla="*/ 2147483647 w 2706"/>
              <a:gd name="T109" fmla="*/ 0 h 640"/>
              <a:gd name="T110" fmla="*/ 2147483647 w 2706"/>
              <a:gd name="T111" fmla="*/ 0 h 640"/>
              <a:gd name="T112" fmla="*/ 2147483647 w 2706"/>
              <a:gd name="T113" fmla="*/ 0 h 6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6" y="388"/>
                </a:lnTo>
                <a:lnTo>
                  <a:pt x="2706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18"/>
          <p:cNvSpPr>
            <a:spLocks/>
          </p:cNvSpPr>
          <p:nvPr/>
        </p:nvSpPr>
        <p:spPr bwMode="hidden">
          <a:xfrm>
            <a:off x="2619375" y="4075113"/>
            <a:ext cx="5545138" cy="850900"/>
          </a:xfrm>
          <a:custGeom>
            <a:avLst/>
            <a:gdLst>
              <a:gd name="T0" fmla="*/ 2147483647 w 5216"/>
              <a:gd name="T1" fmla="*/ 2147483647 h 762"/>
              <a:gd name="T2" fmla="*/ 2147483647 w 5216"/>
              <a:gd name="T3" fmla="*/ 2147483647 h 762"/>
              <a:gd name="T4" fmla="*/ 2147483647 w 5216"/>
              <a:gd name="T5" fmla="*/ 2147483647 h 762"/>
              <a:gd name="T6" fmla="*/ 2147483647 w 5216"/>
              <a:gd name="T7" fmla="*/ 2147483647 h 762"/>
              <a:gd name="T8" fmla="*/ 2147483647 w 5216"/>
              <a:gd name="T9" fmla="*/ 2147483647 h 762"/>
              <a:gd name="T10" fmla="*/ 2147483647 w 5216"/>
              <a:gd name="T11" fmla="*/ 2147483647 h 762"/>
              <a:gd name="T12" fmla="*/ 2147483647 w 5216"/>
              <a:gd name="T13" fmla="*/ 2147483647 h 762"/>
              <a:gd name="T14" fmla="*/ 2147483647 w 5216"/>
              <a:gd name="T15" fmla="*/ 2147483647 h 762"/>
              <a:gd name="T16" fmla="*/ 2147483647 w 5216"/>
              <a:gd name="T17" fmla="*/ 2147483647 h 762"/>
              <a:gd name="T18" fmla="*/ 2147483647 w 5216"/>
              <a:gd name="T19" fmla="*/ 2147483647 h 762"/>
              <a:gd name="T20" fmla="*/ 2147483647 w 5216"/>
              <a:gd name="T21" fmla="*/ 2147483647 h 762"/>
              <a:gd name="T22" fmla="*/ 2147483647 w 5216"/>
              <a:gd name="T23" fmla="*/ 2147483647 h 762"/>
              <a:gd name="T24" fmla="*/ 2147483647 w 5216"/>
              <a:gd name="T25" fmla="*/ 2147483647 h 762"/>
              <a:gd name="T26" fmla="*/ 2147483647 w 5216"/>
              <a:gd name="T27" fmla="*/ 0 h 762"/>
              <a:gd name="T28" fmla="*/ 2147483647 w 5216"/>
              <a:gd name="T29" fmla="*/ 2147483647 h 762"/>
              <a:gd name="T30" fmla="*/ 2147483647 w 5216"/>
              <a:gd name="T31" fmla="*/ 2147483647 h 762"/>
              <a:gd name="T32" fmla="*/ 0 w 5216"/>
              <a:gd name="T33" fmla="*/ 2147483647 h 762"/>
              <a:gd name="T34" fmla="*/ 2147483647 w 5216"/>
              <a:gd name="T35" fmla="*/ 2147483647 h 762"/>
              <a:gd name="T36" fmla="*/ 2147483647 w 5216"/>
              <a:gd name="T37" fmla="*/ 2147483647 h 762"/>
              <a:gd name="T38" fmla="*/ 2147483647 w 5216"/>
              <a:gd name="T39" fmla="*/ 2147483647 h 762"/>
              <a:gd name="T40" fmla="*/ 2147483647 w 5216"/>
              <a:gd name="T41" fmla="*/ 2147483647 h 762"/>
              <a:gd name="T42" fmla="*/ 2147483647 w 5216"/>
              <a:gd name="T43" fmla="*/ 2147483647 h 762"/>
              <a:gd name="T44" fmla="*/ 2147483647 w 5216"/>
              <a:gd name="T45" fmla="*/ 2147483647 h 762"/>
              <a:gd name="T46" fmla="*/ 2147483647 w 5216"/>
              <a:gd name="T47" fmla="*/ 2147483647 h 762"/>
              <a:gd name="T48" fmla="*/ 2147483647 w 5216"/>
              <a:gd name="T49" fmla="*/ 2147483647 h 762"/>
              <a:gd name="T50" fmla="*/ 2147483647 w 5216"/>
              <a:gd name="T51" fmla="*/ 2147483647 h 762"/>
              <a:gd name="T52" fmla="*/ 2147483647 w 5216"/>
              <a:gd name="T53" fmla="*/ 2147483647 h 762"/>
              <a:gd name="T54" fmla="*/ 2147483647 w 5216"/>
              <a:gd name="T55" fmla="*/ 2147483647 h 762"/>
              <a:gd name="T56" fmla="*/ 2147483647 w 5216"/>
              <a:gd name="T57" fmla="*/ 2147483647 h 762"/>
              <a:gd name="T58" fmla="*/ 2147483647 w 5216"/>
              <a:gd name="T59" fmla="*/ 2147483647 h 762"/>
              <a:gd name="T60" fmla="*/ 2147483647 w 5216"/>
              <a:gd name="T61" fmla="*/ 2147483647 h 762"/>
              <a:gd name="T62" fmla="*/ 2147483647 w 5216"/>
              <a:gd name="T63" fmla="*/ 2147483647 h 762"/>
              <a:gd name="T64" fmla="*/ 2147483647 w 5216"/>
              <a:gd name="T65" fmla="*/ 2147483647 h 762"/>
              <a:gd name="T66" fmla="*/ 2147483647 w 5216"/>
              <a:gd name="T67" fmla="*/ 2147483647 h 762"/>
              <a:gd name="T68" fmla="*/ 2147483647 w 5216"/>
              <a:gd name="T69" fmla="*/ 2147483647 h 762"/>
              <a:gd name="T70" fmla="*/ 2147483647 w 5216"/>
              <a:gd name="T71" fmla="*/ 2147483647 h 7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22"/>
          <p:cNvSpPr>
            <a:spLocks/>
          </p:cNvSpPr>
          <p:nvPr/>
        </p:nvSpPr>
        <p:spPr bwMode="hidden">
          <a:xfrm>
            <a:off x="2828925" y="4087813"/>
            <a:ext cx="5467350" cy="774700"/>
          </a:xfrm>
          <a:custGeom>
            <a:avLst/>
            <a:gdLst>
              <a:gd name="T0" fmla="*/ 0 w 5144"/>
              <a:gd name="T1" fmla="*/ 2147483647 h 694"/>
              <a:gd name="T2" fmla="*/ 0 w 5144"/>
              <a:gd name="T3" fmla="*/ 2147483647 h 694"/>
              <a:gd name="T4" fmla="*/ 2147483647 w 5144"/>
              <a:gd name="T5" fmla="*/ 2147483647 h 694"/>
              <a:gd name="T6" fmla="*/ 2147483647 w 5144"/>
              <a:gd name="T7" fmla="*/ 2147483647 h 694"/>
              <a:gd name="T8" fmla="*/ 2147483647 w 5144"/>
              <a:gd name="T9" fmla="*/ 2147483647 h 694"/>
              <a:gd name="T10" fmla="*/ 2147483647 w 5144"/>
              <a:gd name="T11" fmla="*/ 2147483647 h 694"/>
              <a:gd name="T12" fmla="*/ 2147483647 w 5144"/>
              <a:gd name="T13" fmla="*/ 2147483647 h 694"/>
              <a:gd name="T14" fmla="*/ 2147483647 w 5144"/>
              <a:gd name="T15" fmla="*/ 2147483647 h 694"/>
              <a:gd name="T16" fmla="*/ 2147483647 w 5144"/>
              <a:gd name="T17" fmla="*/ 2147483647 h 694"/>
              <a:gd name="T18" fmla="*/ 2147483647 w 5144"/>
              <a:gd name="T19" fmla="*/ 2147483647 h 694"/>
              <a:gd name="T20" fmla="*/ 2147483647 w 5144"/>
              <a:gd name="T21" fmla="*/ 2147483647 h 694"/>
              <a:gd name="T22" fmla="*/ 2147483647 w 5144"/>
              <a:gd name="T23" fmla="*/ 2147483647 h 694"/>
              <a:gd name="T24" fmla="*/ 2147483647 w 5144"/>
              <a:gd name="T25" fmla="*/ 0 h 694"/>
              <a:gd name="T26" fmla="*/ 2147483647 w 5144"/>
              <a:gd name="T27" fmla="*/ 2147483647 h 694"/>
              <a:gd name="T28" fmla="*/ 2147483647 w 5144"/>
              <a:gd name="T29" fmla="*/ 2147483647 h 694"/>
              <a:gd name="T30" fmla="*/ 2147483647 w 5144"/>
              <a:gd name="T31" fmla="*/ 2147483647 h 694"/>
              <a:gd name="T32" fmla="*/ 2147483647 w 5144"/>
              <a:gd name="T33" fmla="*/ 2147483647 h 694"/>
              <a:gd name="T34" fmla="*/ 2147483647 w 5144"/>
              <a:gd name="T35" fmla="*/ 2147483647 h 694"/>
              <a:gd name="T36" fmla="*/ 2147483647 w 5144"/>
              <a:gd name="T37" fmla="*/ 2147483647 h 694"/>
              <a:gd name="T38" fmla="*/ 2147483647 w 5144"/>
              <a:gd name="T39" fmla="*/ 2147483647 h 694"/>
              <a:gd name="T40" fmla="*/ 2147483647 w 5144"/>
              <a:gd name="T41" fmla="*/ 2147483647 h 694"/>
              <a:gd name="T42" fmla="*/ 2147483647 w 5144"/>
              <a:gd name="T43" fmla="*/ 2147483647 h 694"/>
              <a:gd name="T44" fmla="*/ 2147483647 w 5144"/>
              <a:gd name="T45" fmla="*/ 2147483647 h 694"/>
              <a:gd name="T46" fmla="*/ 2147483647 w 5144"/>
              <a:gd name="T47" fmla="*/ 2147483647 h 694"/>
              <a:gd name="T48" fmla="*/ 2147483647 w 5144"/>
              <a:gd name="T49" fmla="*/ 2147483647 h 694"/>
              <a:gd name="T50" fmla="*/ 2147483647 w 5144"/>
              <a:gd name="T51" fmla="*/ 2147483647 h 694"/>
              <a:gd name="T52" fmla="*/ 2147483647 w 5144"/>
              <a:gd name="T53" fmla="*/ 2147483647 h 694"/>
              <a:gd name="T54" fmla="*/ 2147483647 w 5144"/>
              <a:gd name="T55" fmla="*/ 2147483647 h 694"/>
              <a:gd name="T56" fmla="*/ 2147483647 w 5144"/>
              <a:gd name="T57" fmla="*/ 2147483647 h 694"/>
              <a:gd name="T58" fmla="*/ 2147483647 w 5144"/>
              <a:gd name="T59" fmla="*/ 2147483647 h 694"/>
              <a:gd name="T60" fmla="*/ 2147483647 w 5144"/>
              <a:gd name="T61" fmla="*/ 2147483647 h 69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26"/>
          <p:cNvSpPr>
            <a:spLocks/>
          </p:cNvSpPr>
          <p:nvPr/>
        </p:nvSpPr>
        <p:spPr bwMode="hidden">
          <a:xfrm>
            <a:off x="5610225" y="4073525"/>
            <a:ext cx="3306763" cy="652463"/>
          </a:xfrm>
          <a:custGeom>
            <a:avLst/>
            <a:gdLst>
              <a:gd name="T0" fmla="*/ 0 w 3112"/>
              <a:gd name="T1" fmla="*/ 2147483647 h 584"/>
              <a:gd name="T2" fmla="*/ 0 w 3112"/>
              <a:gd name="T3" fmla="*/ 2147483647 h 584"/>
              <a:gd name="T4" fmla="*/ 2147483647 w 3112"/>
              <a:gd name="T5" fmla="*/ 2147483647 h 584"/>
              <a:gd name="T6" fmla="*/ 2147483647 w 3112"/>
              <a:gd name="T7" fmla="*/ 2147483647 h 584"/>
              <a:gd name="T8" fmla="*/ 2147483647 w 3112"/>
              <a:gd name="T9" fmla="*/ 2147483647 h 584"/>
              <a:gd name="T10" fmla="*/ 2147483647 w 3112"/>
              <a:gd name="T11" fmla="*/ 2147483647 h 584"/>
              <a:gd name="T12" fmla="*/ 2147483647 w 3112"/>
              <a:gd name="T13" fmla="*/ 2147483647 h 584"/>
              <a:gd name="T14" fmla="*/ 2147483647 w 3112"/>
              <a:gd name="T15" fmla="*/ 2147483647 h 584"/>
              <a:gd name="T16" fmla="*/ 2147483647 w 3112"/>
              <a:gd name="T17" fmla="*/ 2147483647 h 584"/>
              <a:gd name="T18" fmla="*/ 2147483647 w 3112"/>
              <a:gd name="T19" fmla="*/ 2147483647 h 584"/>
              <a:gd name="T20" fmla="*/ 2147483647 w 3112"/>
              <a:gd name="T21" fmla="*/ 2147483647 h 584"/>
              <a:gd name="T22" fmla="*/ 2147483647 w 3112"/>
              <a:gd name="T23" fmla="*/ 2147483647 h 584"/>
              <a:gd name="T24" fmla="*/ 2147483647 w 3112"/>
              <a:gd name="T25" fmla="*/ 2147483647 h 584"/>
              <a:gd name="T26" fmla="*/ 2147483647 w 3112"/>
              <a:gd name="T27" fmla="*/ 2147483647 h 584"/>
              <a:gd name="T28" fmla="*/ 2147483647 w 3112"/>
              <a:gd name="T29" fmla="*/ 2147483647 h 584"/>
              <a:gd name="T30" fmla="*/ 2147483647 w 3112"/>
              <a:gd name="T31" fmla="*/ 2147483647 h 584"/>
              <a:gd name="T32" fmla="*/ 2147483647 w 3112"/>
              <a:gd name="T33" fmla="*/ 2147483647 h 584"/>
              <a:gd name="T34" fmla="*/ 2147483647 w 3112"/>
              <a:gd name="T35" fmla="*/ 2147483647 h 584"/>
              <a:gd name="T36" fmla="*/ 2147483647 w 3112"/>
              <a:gd name="T37" fmla="*/ 2147483647 h 584"/>
              <a:gd name="T38" fmla="*/ 2147483647 w 3112"/>
              <a:gd name="T39" fmla="*/ 0 h 5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 useBgFill="1">
        <p:nvSpPr>
          <p:cNvPr id="9" name="Freeform 10"/>
          <p:cNvSpPr>
            <a:spLocks/>
          </p:cNvSpPr>
          <p:nvPr/>
        </p:nvSpPr>
        <p:spPr bwMode="hidden">
          <a:xfrm>
            <a:off x="211138" y="4059238"/>
            <a:ext cx="8723312" cy="1328737"/>
          </a:xfrm>
          <a:custGeom>
            <a:avLst/>
            <a:gdLst>
              <a:gd name="T0" fmla="*/ 2147483647 w 8196"/>
              <a:gd name="T1" fmla="*/ 2147483647 h 1192"/>
              <a:gd name="T2" fmla="*/ 2147483647 w 8196"/>
              <a:gd name="T3" fmla="*/ 2147483647 h 1192"/>
              <a:gd name="T4" fmla="*/ 2147483647 w 8196"/>
              <a:gd name="T5" fmla="*/ 2147483647 h 1192"/>
              <a:gd name="T6" fmla="*/ 2147483647 w 8196"/>
              <a:gd name="T7" fmla="*/ 2147483647 h 1192"/>
              <a:gd name="T8" fmla="*/ 2147483647 w 8196"/>
              <a:gd name="T9" fmla="*/ 2147483647 h 1192"/>
              <a:gd name="T10" fmla="*/ 2147483647 w 8196"/>
              <a:gd name="T11" fmla="*/ 2147483647 h 1192"/>
              <a:gd name="T12" fmla="*/ 2147483647 w 8196"/>
              <a:gd name="T13" fmla="*/ 2147483647 h 1192"/>
              <a:gd name="T14" fmla="*/ 2147483647 w 8196"/>
              <a:gd name="T15" fmla="*/ 2147483647 h 1192"/>
              <a:gd name="T16" fmla="*/ 2147483647 w 8196"/>
              <a:gd name="T17" fmla="*/ 2147483647 h 1192"/>
              <a:gd name="T18" fmla="*/ 2147483647 w 8196"/>
              <a:gd name="T19" fmla="*/ 2147483647 h 1192"/>
              <a:gd name="T20" fmla="*/ 2147483647 w 8196"/>
              <a:gd name="T21" fmla="*/ 2147483647 h 1192"/>
              <a:gd name="T22" fmla="*/ 2147483647 w 8196"/>
              <a:gd name="T23" fmla="*/ 2147483647 h 1192"/>
              <a:gd name="T24" fmla="*/ 2147483647 w 8196"/>
              <a:gd name="T25" fmla="*/ 2147483647 h 1192"/>
              <a:gd name="T26" fmla="*/ 2147483647 w 8196"/>
              <a:gd name="T27" fmla="*/ 2147483647 h 1192"/>
              <a:gd name="T28" fmla="*/ 2147483647 w 8196"/>
              <a:gd name="T29" fmla="*/ 2147483647 h 1192"/>
              <a:gd name="T30" fmla="*/ 2147483647 w 8196"/>
              <a:gd name="T31" fmla="*/ 2147483647 h 1192"/>
              <a:gd name="T32" fmla="*/ 2147483647 w 8196"/>
              <a:gd name="T33" fmla="*/ 2147483647 h 1192"/>
              <a:gd name="T34" fmla="*/ 2147483647 w 8196"/>
              <a:gd name="T35" fmla="*/ 2147483647 h 1192"/>
              <a:gd name="T36" fmla="*/ 2147483647 w 8196"/>
              <a:gd name="T37" fmla="*/ 2147483647 h 1192"/>
              <a:gd name="T38" fmla="*/ 2147483647 w 8196"/>
              <a:gd name="T39" fmla="*/ 2147483647 h 1192"/>
              <a:gd name="T40" fmla="*/ 2147483647 w 8196"/>
              <a:gd name="T41" fmla="*/ 2147483647 h 1192"/>
              <a:gd name="T42" fmla="*/ 2147483647 w 8196"/>
              <a:gd name="T43" fmla="*/ 2147483647 h 1192"/>
              <a:gd name="T44" fmla="*/ 2147483647 w 8196"/>
              <a:gd name="T45" fmla="*/ 0 h 1192"/>
              <a:gd name="T46" fmla="*/ 2147483647 w 8196"/>
              <a:gd name="T47" fmla="*/ 2147483647 h 1192"/>
              <a:gd name="T48" fmla="*/ 2147483647 w 8196"/>
              <a:gd name="T49" fmla="*/ 2147483647 h 1192"/>
              <a:gd name="T50" fmla="*/ 2147483647 w 8196"/>
              <a:gd name="T51" fmla="*/ 2147483647 h 1192"/>
              <a:gd name="T52" fmla="*/ 2147483647 w 8196"/>
              <a:gd name="T53" fmla="*/ 2147483647 h 1192"/>
              <a:gd name="T54" fmla="*/ 2147483647 w 8196"/>
              <a:gd name="T55" fmla="*/ 2147483647 h 1192"/>
              <a:gd name="T56" fmla="*/ 2147483647 w 8196"/>
              <a:gd name="T57" fmla="*/ 2147483647 h 1192"/>
              <a:gd name="T58" fmla="*/ 2147483647 w 8196"/>
              <a:gd name="T59" fmla="*/ 2147483647 h 1192"/>
              <a:gd name="T60" fmla="*/ 2147483647 w 8196"/>
              <a:gd name="T61" fmla="*/ 2147483647 h 1192"/>
              <a:gd name="T62" fmla="*/ 0 w 8196"/>
              <a:gd name="T63" fmla="*/ 2147483647 h 1192"/>
              <a:gd name="T64" fmla="*/ 2147483647 w 8196"/>
              <a:gd name="T65" fmla="*/ 2147483647 h 1192"/>
              <a:gd name="T66" fmla="*/ 2147483647 w 8196"/>
              <a:gd name="T67" fmla="*/ 2147483647 h 1192"/>
              <a:gd name="T68" fmla="*/ 2147483647 w 8196"/>
              <a:gd name="T69" fmla="*/ 2147483647 h 1192"/>
              <a:gd name="T70" fmla="*/ 2147483647 w 8196"/>
              <a:gd name="T71" fmla="*/ 2147483647 h 119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510"/>
                </a:lnTo>
                <a:lnTo>
                  <a:pt x="8192" y="512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2B5BC-47CE-4D89-BCA4-AA642BD2C50B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952C7-EC0C-4F19-B057-29676743651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7692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718BE-1226-4538-A7A8-17433BDB5A94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96F6A-6631-4CAF-87FD-57A949DF7FB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457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F683F-275E-4492-8738-600D4EF82E62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51038-77A7-4DF9-AB3F-310B95A00AC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2353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48432-F1C1-4AC8-A258-B3BE73A420A4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54223-8A2F-47F8-A1A4-6BC08FE0D25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0373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0325"/>
            <a:chOff x="-3905251" y="4294188"/>
            <a:chExt cx="13027839" cy="1892300"/>
          </a:xfrm>
        </p:grpSpPr>
        <p:sp>
          <p:nvSpPr>
            <p:cNvPr id="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8" name="Freeform 25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1C8F6-2E75-47A7-9671-D2152161FB89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FBC68-1982-42D4-90BF-D62308F08AF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908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23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1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C1FD3-94C5-40E7-A548-A5EDAFA04F7A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87AB3-A846-4998-8E8A-5CEA00D90C7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3592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15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1" name="Freeform 2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157F4-A8A5-47C0-8BA1-A946D27BFAB4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4DD80-39FF-4EA6-B033-01C81A406C4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1966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27" name="Group 15"/>
          <p:cNvGrpSpPr>
            <a:grpSpLocks noChangeAspect="1"/>
          </p:cNvGrpSpPr>
          <p:nvPr/>
        </p:nvGrpSpPr>
        <p:grpSpPr bwMode="auto">
          <a:xfrm>
            <a:off x="211138" y="1679575"/>
            <a:ext cx="8723312" cy="1330325"/>
            <a:chOff x="-3905251" y="4294188"/>
            <a:chExt cx="13027839" cy="1892300"/>
          </a:xfrm>
        </p:grpSpPr>
        <p:sp>
          <p:nvSpPr>
            <p:cNvPr id="1033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4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5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6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 useBgFill="1">
          <p:nvSpPr>
            <p:cNvPr id="1037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138" y="6249988"/>
            <a:ext cx="3786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443E8C-7E50-4DBE-A5FB-06E7A74EF0F7}" type="datetimeFigureOut">
              <a:rPr lang="ja-JP" altLang="en-US"/>
              <a:pPr>
                <a:defRPr/>
              </a:pPr>
              <a:t>2021/3/17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249988"/>
            <a:ext cx="3786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tx2"/>
                </a:solidFill>
                <a:ea typeface="HGP明朝E" pitchFamily="18" charset="-128"/>
              </a:defRPr>
            </a:lvl1pPr>
          </a:lstStyle>
          <a:p>
            <a:pPr>
              <a:defRPr/>
            </a:pPr>
            <a:fld id="{0CAC2BCE-2952-49EC-8B87-F66250C6E0B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71538" y="2674938"/>
            <a:ext cx="7408862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46" r:id="rId2"/>
    <p:sldLayoutId id="2147483752" r:id="rId3"/>
    <p:sldLayoutId id="2147483747" r:id="rId4"/>
    <p:sldLayoutId id="2147483748" r:id="rId5"/>
    <p:sldLayoutId id="2147483749" r:id="rId6"/>
    <p:sldLayoutId id="2147483753" r:id="rId7"/>
    <p:sldLayoutId id="2147483754" r:id="rId8"/>
    <p:sldLayoutId id="2147483755" r:id="rId9"/>
    <p:sldLayoutId id="2147483750" r:id="rId10"/>
    <p:sldLayoutId id="214748375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ndara" pitchFamily="34" charset="0"/>
          <a:ea typeface="HGP明朝E" pitchFamily="1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ndara" pitchFamily="34" charset="0"/>
          <a:ea typeface="HGP明朝E" pitchFamily="1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ndara" pitchFamily="34" charset="0"/>
          <a:ea typeface="HGP明朝E" pitchFamily="1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FF"/>
          </a:solidFill>
          <a:latin typeface="Candara" pitchFamily="34" charset="0"/>
          <a:ea typeface="HGP明朝E" pitchFamily="18" charset="-128"/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kern="1200">
          <a:solidFill>
            <a:schemeClr val="tx2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ja-JP"/>
              <a:t>Hệ Điều Hành</a:t>
            </a:r>
            <a:br>
              <a:rPr lang="en-US" altLang="ja-JP"/>
            </a:br>
            <a:r>
              <a:rPr lang="en-US" altLang="ja-JP" sz="2800"/>
              <a:t>(</a:t>
            </a:r>
            <a:r>
              <a:rPr lang="en-US" altLang="ja-JP" sz="2800" i="1"/>
              <a:t>Nguyên lý các hệ điều hành</a:t>
            </a:r>
            <a:r>
              <a:rPr lang="en-US" altLang="ja-JP" sz="2800"/>
              <a:t>)</a:t>
            </a:r>
            <a:endParaRPr lang="ja-JP" altLang="en-US" sz="2800"/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7543800" cy="1752600"/>
          </a:xfrm>
        </p:spPr>
        <p:txBody>
          <a:bodyPr/>
          <a:lstStyle/>
          <a:p>
            <a:pPr eaLnBrk="1" hangingPunct="1"/>
            <a:r>
              <a:rPr lang="en-US" altLang="ja-JP"/>
              <a:t>Đỗ Quốc Huy</a:t>
            </a:r>
          </a:p>
          <a:p>
            <a:pPr eaLnBrk="1" hangingPunct="1"/>
            <a:r>
              <a:rPr lang="en-US" altLang="ja-JP"/>
              <a:t>huydq@soict.hust.edu.vn</a:t>
            </a:r>
          </a:p>
          <a:p>
            <a:pPr eaLnBrk="1" hangingPunct="1"/>
            <a:r>
              <a:rPr lang="en-US" altLang="ja-JP"/>
              <a:t>Bộ môn Khoa Học Máy Tính</a:t>
            </a:r>
          </a:p>
          <a:p>
            <a:pPr eaLnBrk="1" hangingPunct="1"/>
            <a:r>
              <a:rPr lang="en-US" altLang="ja-JP"/>
              <a:t>Viện Công Nghệ Thông Tin và Truyền Thông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2362200"/>
            <a:ext cx="8610600" cy="3505200"/>
          </a:xfrm>
        </p:spPr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 trình</a:t>
            </a: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thực thể chủ động (bộ đếm lệnh, tập tài nguyên)</a:t>
            </a: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altLang="ja-JP" i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vi-VN" altLang="ja-JP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chương trình có thể </a:t>
            </a:r>
            <a:endParaRPr lang="en-US" altLang="ja-JP" i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 là </a:t>
            </a:r>
            <a:r>
              <a:rPr lang="en-US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phần</a:t>
            </a: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của </a:t>
            </a: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 thái tiến trình </a:t>
            </a:r>
            <a:endParaRPr lang="en-US" altLang="ja-JP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chương trình, nhiều </a:t>
            </a:r>
            <a:r>
              <a:rPr lang="en-US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bộ dữ liệu khác nhau) </a:t>
            </a:r>
            <a:endParaRPr lang="en-US" altLang="ja-JP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1943" lvl="1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VD: gcc hello.c  || gcc baitap.c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 tới nhiều </a:t>
            </a:r>
            <a:r>
              <a:rPr lang="en-US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  <a:endParaRPr lang="ja-JP" altLang="en-US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Tiến trình &gt;&lt; chương trình</a:t>
            </a:r>
            <a:r>
              <a:rPr lang="en-US" altLang="ja-JP" sz="2300" dirty="0">
                <a:solidFill>
                  <a:schemeClr val="bg1"/>
                </a:solidFill>
              </a:rPr>
              <a:t> (</a:t>
            </a:r>
            <a:r>
              <a:rPr lang="en-US" altLang="ja-JP" sz="2300" dirty="0" err="1">
                <a:solidFill>
                  <a:schemeClr val="bg1"/>
                </a:solidFill>
              </a:rPr>
              <a:t>tiếp</a:t>
            </a:r>
            <a:r>
              <a:rPr lang="en-US" altLang="ja-JP" sz="2300" dirty="0">
                <a:solidFill>
                  <a:schemeClr val="bg1"/>
                </a:solidFill>
              </a:rPr>
              <a:t>)</a:t>
            </a:r>
            <a:endParaRPr lang="vi-VN" altLang="ja-JP" sz="2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15363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7975600" cy="48768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</a:pPr>
            <a:endParaRPr lang="ja-JP" altLang="en-US" i="1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Dịch và thực hiên một chương trình</a:t>
            </a:r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5475"/>
            <a:ext cx="698341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610600" cy="4876800"/>
          </a:xfrm>
        </p:spPr>
        <p:txBody>
          <a:bodyPr rtlCol="0">
            <a:normAutofit fontScale="925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 </a:t>
            </a: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</a:t>
            </a:r>
            <a:r>
              <a:rPr lang="en-US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phân phối vùng nhớ cho nó </a:t>
            </a:r>
            <a:endParaRPr lang="en-US" altLang="ja-JP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thực hiện (loader/exec) </a:t>
            </a:r>
            <a:endParaRPr lang="en-US" altLang="ja-JP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 và dịch (interprets) file thực thi (header file) </a:t>
            </a:r>
            <a:endParaRPr lang="en-US" altLang="ja-JP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không gian địa chỉ cho </a:t>
            </a:r>
            <a:r>
              <a:rPr lang="en-US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 chứa mã lệnh và dữ liệu từ file thực thi </a:t>
            </a:r>
            <a:endParaRPr lang="en-US" altLang="ja-JP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các tham số dòng lệnh, biến môi trường (argc, argv, envp) vào stack </a:t>
            </a:r>
            <a:endParaRPr lang="en-US" altLang="ja-JP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các thanh ghi của VXL tới các giá trị thích hợp và gọi hàm "_start()" (hàm của </a:t>
            </a:r>
            <a:r>
              <a:rPr lang="en-US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</a:t>
            </a: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bắt đầu thực hiện tại "_start()". Hàm này gọi tới hàm main()(hàm của chương trình) </a:t>
            </a:r>
            <a:endParaRPr lang="en-US" altLang="ja-JP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⇒</a:t>
            </a:r>
            <a:r>
              <a:rPr lang="vi-VN" altLang="ja-JP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"Tiến trình" đang thực hiện, không còn đề cập đến "chương trình" nữa </a:t>
            </a:r>
            <a:endParaRPr lang="en-US" altLang="ja-JP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hàm main() kết thúc, OS gọi tới hàm "_exit()" để hủy bỏ </a:t>
            </a:r>
            <a:r>
              <a:rPr lang="en-US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thu hồi tài nguyên</a:t>
            </a:r>
            <a:endParaRPr lang="ja-JP" altLang="en-US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Dịch và thực hiên một chương trình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610600" cy="48768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 thực hiện, </a:t>
            </a:r>
            <a:r>
              <a:rPr lang="en-US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 đổi trạng thái </a:t>
            </a:r>
            <a:endParaRPr lang="en-US" altLang="ja-JP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 tạo (New) </a:t>
            </a:r>
            <a:r>
              <a:rPr lang="en-US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đang được khởi tạo </a:t>
            </a:r>
            <a:endParaRPr lang="en-US" altLang="ja-JP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(Ready)</a:t>
            </a: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đang đợi sử dụng processor vật lý </a:t>
            </a:r>
            <a:endParaRPr lang="en-US" altLang="ja-JP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hiện (Running) </a:t>
            </a: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câu lệnh của </a:t>
            </a:r>
            <a:r>
              <a:rPr lang="en-US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đang được thực hiện </a:t>
            </a:r>
            <a:endParaRPr lang="en-US" altLang="ja-JP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Chờ đợi (Waiting) </a:t>
            </a:r>
            <a:r>
              <a:rPr lang="en-US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đang chờ đợi </a:t>
            </a:r>
            <a:r>
              <a:rPr lang="en-US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sự kiện nào đó xuất hiện (sự hoàn thành thao tác vào/ra) </a:t>
            </a:r>
            <a:endParaRPr lang="en-US" altLang="ja-JP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 (Terminated) </a:t>
            </a:r>
            <a:r>
              <a:rPr lang="en-US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hiện xong</a:t>
            </a: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altLang="ja-JP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 thái của </a:t>
            </a:r>
            <a:r>
              <a:rPr lang="en-US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một phần trong hoạt động hiện tại của </a:t>
            </a:r>
            <a:r>
              <a:rPr lang="en-US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  <a:endParaRPr lang="ja-JP" altLang="en-US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Trạng thái tiến trình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Lưu đồ thay đổi trạng thái tiến trình (Silberschatz 2002)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816292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5486400"/>
            <a:ext cx="8001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 thống có một processor </a:t>
            </a:r>
            <a:endParaRPr lang="en-US" altLang="ja-JP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 duy nhất </a:t>
            </a:r>
            <a:r>
              <a:rPr lang="en-US" altLang="ja-JP" sz="22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ja-JP" sz="2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TT </a:t>
            </a:r>
            <a:r>
              <a:rPr lang="vi-VN" altLang="ja-JP" sz="2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ở trạng thái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thực hiện </a:t>
            </a:r>
            <a:endParaRPr lang="en-US" altLang="ja-JP" sz="2200" dirty="0">
              <a:solidFill>
                <a:srgbClr val="00B05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 thể có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nhiều</a:t>
            </a:r>
            <a:r>
              <a:rPr lang="vi-VN" altLang="ja-JP" sz="2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ở trạng thái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chờ đợi </a:t>
            </a:r>
            <a:r>
              <a:rPr lang="vi-VN" altLang="ja-JP" sz="2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hoặc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sẵn sàng</a:t>
            </a:r>
            <a:endParaRPr lang="ja-JP" altLang="en-US" sz="2200" dirty="0">
              <a:solidFill>
                <a:srgbClr val="00B05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300" dirty="0" err="1">
                <a:solidFill>
                  <a:schemeClr val="bg1"/>
                </a:solidFill>
              </a:rPr>
              <a:t>Trạng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</a:rPr>
              <a:t>thái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vi-VN" altLang="ja-JP" sz="2300" dirty="0">
                <a:solidFill>
                  <a:schemeClr val="bg1"/>
                </a:solidFill>
              </a:rPr>
              <a:t>tiến trình</a:t>
            </a:r>
          </a:p>
        </p:txBody>
      </p:sp>
      <p:pic>
        <p:nvPicPr>
          <p:cNvPr id="2" name="Process states">
            <a:hlinkClick r:id="" action="ppaction://media"/>
            <a:extLst>
              <a:ext uri="{FF2B5EF4-FFF2-40B4-BE49-F238E27FC236}">
                <a16:creationId xmlns:a16="http://schemas.microsoft.com/office/drawing/2014/main" id="{B593FD58-1B8D-4302-9F88-9594DBB8C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209800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47650" y="12573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Khối điều khiển tiến trình (PCB: Process Control Block)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2917248"/>
            <a:ext cx="4800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Trạng thái 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Bộ đếm lệnh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 thanh ghi của CPU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 tin dùng để điều phối 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 tin quản lý bộ nhớ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 tin tài nguyên có thể sử dụng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 tin thống kê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 trỏ tới 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PCB khác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. . </a:t>
            </a:r>
            <a:endParaRPr lang="ja-JP" altLang="en-US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5" name="Rectangle 1"/>
          <p:cNvSpPr>
            <a:spLocks noChangeArrowheads="1"/>
          </p:cNvSpPr>
          <p:nvPr/>
        </p:nvSpPr>
        <p:spPr bwMode="auto">
          <a:xfrm>
            <a:off x="266700" y="1802545"/>
            <a:ext cx="86487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 </a:t>
            </a:r>
            <a:r>
              <a:rPr lang="en-US" altLang="ja-JP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 thể hiện trong hệ thống bởi 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 điều khiển</a:t>
            </a:r>
            <a:r>
              <a:rPr lang="en-US" altLang="ja-JP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TT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PCB: cấu trúc thông tin cho phép xác định duy nhất 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TT</a:t>
            </a:r>
            <a:endParaRPr lang="ja-JP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24175"/>
            <a:ext cx="226695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47650" y="12573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Khối điều khiển tiến trình (PCB: Process Control Block)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F7F59-182A-4B49-8E71-01B9E889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514600"/>
            <a:ext cx="54959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Danh sách tiến trình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79263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300" dirty="0" err="1">
                <a:solidFill>
                  <a:schemeClr val="bg1"/>
                </a:solidFill>
              </a:rPr>
              <a:t>Bảng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</a:rPr>
              <a:t>quản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</a:rPr>
              <a:t>lý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</a:rPr>
              <a:t>tiến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</a:rPr>
              <a:t>trình</a:t>
            </a:r>
            <a:r>
              <a:rPr lang="en-US" altLang="ja-JP" sz="2300" dirty="0">
                <a:solidFill>
                  <a:schemeClr val="bg1"/>
                </a:solidFill>
              </a:rPr>
              <a:t> (Linux)</a:t>
            </a:r>
            <a:endParaRPr lang="vi-VN" altLang="ja-JP" sz="2300" dirty="0">
              <a:solidFill>
                <a:schemeClr val="bg1"/>
              </a:solidFill>
            </a:endParaRP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41E0CD1F-22B8-4574-BC3D-CD5A3423C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6934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78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408863" cy="4449763"/>
          </a:xfrm>
        </p:spPr>
        <p:txBody>
          <a:bodyPr/>
          <a:lstStyle/>
          <a:p>
            <a:pPr marL="457200" indent="-457200" eaLnBrk="1" hangingPunct="1">
              <a:buFontTx/>
              <a:buAutoNum type="circleNumDbPlain"/>
            </a:pPr>
            <a:r>
              <a:rPr lang="vi-VN" altLang="ja-JP" sz="2800"/>
              <a:t> </a:t>
            </a:r>
            <a:r>
              <a:rPr lang="en-US" altLang="ja-JP" sz="2800"/>
              <a:t>Định nghĩa tiến trình</a:t>
            </a:r>
            <a:endParaRPr lang="vi-VN" altLang="ja-JP" sz="2800"/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Chương 2 Quản lý tiến trình</a:t>
            </a:r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Tiến trình đơn luồng và tiến trình đa luồng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2413000"/>
            <a:ext cx="86868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đơn luồng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Là 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thực hiện </a:t>
            </a:r>
            <a:r>
              <a:rPr lang="vi-VN" altLang="ja-JP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chỉ </a:t>
            </a:r>
            <a:r>
              <a:rPr lang="en-US" altLang="ja-JP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vi-VN" altLang="ja-JP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luồng thực thi </a:t>
            </a:r>
            <a:endParaRPr lang="en-US" altLang="ja-JP" sz="2400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⇒ Cho phép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thực hiện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chỉ 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nhiệm vụ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tại 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thời điểm</a:t>
            </a:r>
            <a:endParaRPr lang="en-US" altLang="ja-JP" sz="2400" dirty="0">
              <a:solidFill>
                <a:srgbClr val="00B05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vi-VN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vi-VN" altLang="ja-JP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đa luồng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Là 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 </a:t>
            </a:r>
            <a:r>
              <a:rPr lang="vi-VN" altLang="ja-JP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nhiều luồng thực thi </a:t>
            </a:r>
            <a:endParaRPr lang="en-US" altLang="ja-JP" sz="2400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⇒ Cho phép thực hiện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nhiều hơn 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nhiệm vụ tại 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thời điểm</a:t>
            </a:r>
            <a:endParaRPr lang="ja-JP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Điều phối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Khái niệm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/>
              <a:t>Điều phối tiến trình (Process Scheduling)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Thao tác trên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Hợp tác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Truyền thông liên tiến trình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Giới thiệu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2413000"/>
            <a:ext cx="86868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</a:t>
            </a:r>
            <a:r>
              <a:rPr lang="en-US" altLang="ja-JP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hệ</a:t>
            </a:r>
            <a:r>
              <a:rPr lang="en-US" altLang="ja-JP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thống</a:t>
            </a:r>
            <a:r>
              <a:rPr lang="en-US" altLang="ja-JP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đa</a:t>
            </a:r>
            <a:r>
              <a:rPr lang="en-US" altLang="ja-JP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nhiệm</a:t>
            </a:r>
            <a:r>
              <a:rPr lang="en-US" altLang="ja-JP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Mục đích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Sử dụng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tối đa thời gian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của CPU </a:t>
            </a:r>
            <a:endParaRPr lang="en-US" altLang="ja-JP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         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⇒ Cần có nhiều </a:t>
            </a: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 hệ thống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Vấn đề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Luân chuyển CPU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giữa các </a:t>
            </a: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         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⇒ Phải có hàng đợi cho các </a:t>
            </a: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</a:t>
            </a:r>
            <a:endParaRPr lang="vi-VN" altLang="ja-JP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Hệ thống </a:t>
            </a:r>
            <a:r>
              <a:rPr lang="en-US" altLang="ja-JP" sz="2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vi-VN" altLang="ja-JP" sz="2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processor </a:t>
            </a:r>
            <a:endParaRPr lang="en-US" altLang="ja-JP" sz="24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⇒ </a:t>
            </a: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 hiện </a:t>
            </a:r>
            <a:endParaRPr lang="en-US" altLang="ja-JP" sz="2400" dirty="0">
              <a:solidFill>
                <a:srgbClr val="00B05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⇒ Các </a:t>
            </a: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khác phải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đợi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tới khi CPU tự do</a:t>
            </a:r>
            <a:endParaRPr lang="ja-JP" altLang="en-US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971A0E-3B55-45AC-AE06-CC686B84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513327"/>
            <a:ext cx="5410200" cy="304117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Các hàng đợi tiến trình I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760538"/>
            <a:ext cx="86868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Hệ thống có nhiều hàng đợi dành cho </a:t>
            </a:r>
            <a:r>
              <a:rPr lang="en-US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Job-queue</a:t>
            </a:r>
            <a:r>
              <a:rPr lang="vi-VN" altLang="ja-JP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vi-VN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Tập các </a:t>
            </a:r>
            <a:r>
              <a:rPr lang="en-US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 hệ thống </a:t>
            </a:r>
            <a:endParaRPr lang="en-US" altLang="ja-JP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Ready-Queue</a:t>
            </a:r>
            <a:r>
              <a:rPr lang="vi-VN" altLang="ja-JP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vi-VN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Tập các </a:t>
            </a:r>
            <a:r>
              <a:rPr lang="en-US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tồn tại trong bộ nhớ, đang sẵn sàng và chờ đợi để được thực hiện </a:t>
            </a:r>
            <a:endParaRPr lang="en-US" altLang="ja-JP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Device queues </a:t>
            </a:r>
            <a:r>
              <a:rPr lang="vi-VN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Tập các </a:t>
            </a:r>
            <a:r>
              <a:rPr lang="en-US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đang chờ đợi </a:t>
            </a:r>
            <a:r>
              <a:rPr lang="en-US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lang="vi-VN" altLang="ja-JP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thiết bị vào ra. Phân biệt hàng đợi cho từng thiết bị</a:t>
            </a:r>
            <a:endParaRPr lang="ja-JP" alt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Các hàng đợi tiến trình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993DC2-9072-4D91-AC90-90F06EDA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6" y="2481262"/>
            <a:ext cx="758564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050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Các hàng đợi tiến trình III</a:t>
            </a:r>
          </a:p>
        </p:txBody>
      </p:sp>
      <p:sp>
        <p:nvSpPr>
          <p:cNvPr id="26628" name="Rectangle 1"/>
          <p:cNvSpPr>
            <a:spLocks noChangeArrowheads="1"/>
          </p:cNvSpPr>
          <p:nvPr/>
        </p:nvSpPr>
        <p:spPr bwMode="auto">
          <a:xfrm>
            <a:off x="228600" y="1760538"/>
            <a:ext cx="8686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Các </a:t>
            </a:r>
            <a:r>
              <a:rPr lang="en-US" altLang="ja-JP" sz="2000" dirty="0">
                <a:solidFill>
                  <a:schemeClr val="tx1"/>
                </a:solidFill>
                <a:latin typeface="Tahoma" pitchFamily="34" charset="0"/>
              </a:rPr>
              <a:t>TT </a:t>
            </a:r>
            <a:r>
              <a:rPr lang="vi-VN" altLang="ja-JP" sz="2000" dirty="0">
                <a:solidFill>
                  <a:srgbClr val="00B050"/>
                </a:solidFill>
                <a:latin typeface="Tahoma" pitchFamily="34" charset="0"/>
              </a:rPr>
              <a:t>di chuyển 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giữa </a:t>
            </a:r>
            <a:r>
              <a:rPr lang="vi-VN" altLang="ja-JP" sz="2000" dirty="0">
                <a:solidFill>
                  <a:srgbClr val="7030A0"/>
                </a:solidFill>
                <a:latin typeface="Tahoma" pitchFamily="34" charset="0"/>
              </a:rPr>
              <a:t>hàng đợi khác nhau</a:t>
            </a:r>
            <a:endParaRPr lang="ja-JP" altLang="en-US" sz="2000" dirty="0">
              <a:solidFill>
                <a:srgbClr val="7030A0"/>
              </a:solidFill>
            </a:endParaRPr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auto">
          <a:xfrm>
            <a:off x="263525" y="5943600"/>
            <a:ext cx="8305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en-US" altLang="ja-JP" sz="2000" dirty="0">
                <a:solidFill>
                  <a:schemeClr val="tx1"/>
                </a:solidFill>
                <a:latin typeface="Tahoma" pitchFamily="34" charset="0"/>
              </a:rPr>
              <a:t>TT 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mới tạo, được đặt trong hàng đợi sẵn sàng, và đợi cho tới khi được lựa chọn để thực hiện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133600"/>
            <a:ext cx="64484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Các hàng đợi tiến trình I</a:t>
            </a:r>
            <a:r>
              <a:rPr lang="en-US" altLang="ja-JP" sz="2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endParaRPr lang="vi-VN" altLang="ja-JP" sz="2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1995547"/>
            <a:ext cx="891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đã được chọn và </a:t>
            </a:r>
            <a:r>
              <a:rPr lang="vi-VN" altLang="ja-JP" sz="24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đang thực hi</a:t>
            </a:r>
            <a:r>
              <a:rPr lang="en-US" altLang="ja-JP" sz="24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ệ</a:t>
            </a:r>
            <a:r>
              <a:rPr lang="vi-VN" altLang="ja-JP" sz="2400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 </a:t>
            </a:r>
            <a:endParaRPr lang="en-US" altLang="ja-JP" sz="2400" dirty="0">
              <a:solidFill>
                <a:srgbClr val="7030A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Đưa ra 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yêu cầu vào ra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-&gt;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đợi trong 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hàng đợi thiết bị </a:t>
            </a:r>
            <a:endParaRPr lang="en-US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Tạo 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 đợi 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 kết thúc </a:t>
            </a:r>
            <a:endParaRPr lang="en-US" altLang="ja-JP" sz="2400" dirty="0">
              <a:solidFill>
                <a:srgbClr val="00B05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Hết thời gian sử dụng CPU, phải quay lại hàng đợi sẵn sàng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Trường hợp (1&amp;2) sau khi sự kiện chờ đợi hoàn thành, </a:t>
            </a:r>
            <a:endParaRPr lang="en-US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sẽ chuyển từ t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thái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đợi 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-&gt;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thái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sẵn sàng </a:t>
            </a:r>
            <a:endParaRPr lang="en-US" altLang="ja-JP" sz="2400" dirty="0">
              <a:solidFill>
                <a:srgbClr val="00B05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quay lại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hàng đợi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sẵn sàng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tiếp tục chu kỳ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vi-VN" altLang="ja-JP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sẵn sàng, thực hiện, chờ đợi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cho tới khi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kết thúc </a:t>
            </a:r>
            <a:endParaRPr lang="en-US" altLang="ja-JP" sz="2400" dirty="0">
              <a:solidFill>
                <a:srgbClr val="00B05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Xóa khỏi 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tất cả các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hàng đợi </a:t>
            </a:r>
            <a:endParaRPr lang="en-US" altLang="ja-JP" sz="2400" dirty="0">
              <a:solidFill>
                <a:srgbClr val="00B05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PCB và tài nguyên đã cấp được giải phóng</a:t>
            </a:r>
            <a:endParaRPr lang="ja-JP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6FF39-3D60-4CB3-943B-C3189D0C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81200"/>
            <a:ext cx="5686425" cy="3657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Chương </a:t>
            </a:r>
            <a:r>
              <a:rPr lang="en-U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vi-VN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Quản lí tiến trình</a:t>
            </a:r>
            <a:br>
              <a:rPr lang="en-US" altLang="ja-JP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          1. Tiến trình</a:t>
            </a:r>
            <a:br>
              <a:rPr lang="en-US" altLang="ja-JP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1.2. Điều phối tiến trình</a:t>
            </a:r>
            <a:br>
              <a:rPr lang="en-US" altLang="ja-JP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ja-JP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điều phối (Scheduler)</a:t>
            </a:r>
          </a:p>
        </p:txBody>
      </p:sp>
      <p:sp>
        <p:nvSpPr>
          <p:cNvPr id="28676" name="Rectangle 1"/>
          <p:cNvSpPr>
            <a:spLocks noChangeArrowheads="1"/>
          </p:cNvSpPr>
          <p:nvPr/>
        </p:nvSpPr>
        <p:spPr bwMode="auto">
          <a:xfrm>
            <a:off x="457200" y="3332107"/>
            <a:ext cx="468176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 chọn </a:t>
            </a:r>
            <a:r>
              <a:rPr lang="en-US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các hàng đợi</a:t>
            </a: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phối công việc (Job scheduler; Long-term scheduler) </a:t>
            </a: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endParaRPr lang="en-US" altLang="ja-JP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phối CPU (CPU scheduler; Short-term scheduler)</a:t>
            </a:r>
            <a:endParaRPr lang="ja-JP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Điều phối công việc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2514600"/>
            <a:ext cx="86868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Chọn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các </a:t>
            </a: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 </a:t>
            </a:r>
            <a:r>
              <a:rPr lang="vi-VN" altLang="ja-JP" sz="2400" dirty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hàng đợi </a:t>
            </a:r>
            <a:r>
              <a:rPr lang="en-US" altLang="ja-JP" sz="2400" dirty="0" err="1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vào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được lưu trong các </a:t>
            </a:r>
            <a:r>
              <a:rPr lang="vi-VN" altLang="ja-JP" sz="2400" dirty="0">
                <a:solidFill>
                  <a:srgbClr val="7030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vùng đệm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(đĩa từ) và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đưa vào bộ nhớ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để thực hiện </a:t>
            </a:r>
            <a:endParaRPr lang="en-US" altLang="ja-JP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 hiện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 thường xuyên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(đơn vị giây/phút) </a:t>
            </a:r>
            <a:endParaRPr lang="en-US" altLang="ja-JP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Điều khiển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mức độ đa chương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trình (số </a:t>
            </a:r>
            <a:r>
              <a:rPr lang="en-US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 bộ nhớ) </a:t>
            </a:r>
            <a:endParaRPr lang="en-US" altLang="ja-JP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Khi mức độ đa chương trình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ổn định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điều phối công việc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được gọi chỉ khi</a:t>
            </a:r>
            <a:r>
              <a:rPr lang="vi-VN" altLang="ja-JP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có </a:t>
            </a:r>
            <a:r>
              <a:rPr lang="en-US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rời khỏi hệ thống</a:t>
            </a:r>
            <a:endParaRPr lang="en-US" altLang="ja-JP" sz="2400" dirty="0">
              <a:solidFill>
                <a:srgbClr val="00B05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Điều phối công việc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779588"/>
            <a:ext cx="86868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Vấn đề lựa chọn công việc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điều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phối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vi-VN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Xét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ư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ơng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trình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sau</a:t>
            </a:r>
            <a:endParaRPr lang="ja-JP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1DFA1-620F-4407-896A-285D8BDF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3200"/>
            <a:ext cx="6781800" cy="32102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03AB37-23D3-439F-8391-9EA32AEE910F}"/>
              </a:ext>
            </a:extLst>
          </p:cNvPr>
          <p:cNvSpPr/>
          <p:nvPr/>
        </p:nvSpPr>
        <p:spPr>
          <a:xfrm>
            <a:off x="990600" y="3429000"/>
            <a:ext cx="7239000" cy="609600"/>
          </a:xfrm>
          <a:prstGeom prst="rect">
            <a:avLst/>
          </a:prstGeom>
          <a:solidFill>
            <a:srgbClr val="92D05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43D3D-E587-4519-8069-EA231B645685}"/>
              </a:ext>
            </a:extLst>
          </p:cNvPr>
          <p:cNvSpPr/>
          <p:nvPr/>
        </p:nvSpPr>
        <p:spPr>
          <a:xfrm>
            <a:off x="979134" y="4848137"/>
            <a:ext cx="7239000" cy="609600"/>
          </a:xfrm>
          <a:prstGeom prst="rect">
            <a:avLst/>
          </a:prstGeom>
          <a:solidFill>
            <a:srgbClr val="92D05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256111-06EE-482C-9841-9C6D21D2D856}"/>
              </a:ext>
            </a:extLst>
          </p:cNvPr>
          <p:cNvSpPr/>
          <p:nvPr/>
        </p:nvSpPr>
        <p:spPr>
          <a:xfrm>
            <a:off x="977653" y="4076700"/>
            <a:ext cx="7239000" cy="714007"/>
          </a:xfrm>
          <a:prstGeom prst="rect">
            <a:avLst/>
          </a:prstGeom>
          <a:solidFill>
            <a:srgbClr val="FFC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2492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382000" cy="4906963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Symbol" pitchFamily="18" charset="2"/>
              <a:buNone/>
            </a:pPr>
            <a:r>
              <a:rPr lang="en-US" altLang="ja-JP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 (TT)						 </a:t>
            </a:r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21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altLang="ja-JP" sz="21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1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Khi chương trình đang thực hiện 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Được </a:t>
            </a:r>
            <a:r>
              <a:rPr lang="vi-VN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cấp tài nguyên 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(CPU, bộ nhớ, thiết bị vào/ra. . .) để hoàn thành công việc 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Tài nguyên </a:t>
            </a:r>
            <a:r>
              <a:rPr lang="vi-VN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 cấp 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ắt đầu 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trình  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rong khi 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trình đang thực hiện</a:t>
            </a:r>
          </a:p>
          <a:p>
            <a:pPr marL="303213" lvl="1" indent="0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Gọi là tiến trình (</a:t>
            </a:r>
            <a:r>
              <a:rPr lang="vi-VN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Hệ thống bao gồm tập các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thực hiện đồng thời 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en-US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điều hành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hiện mã lệnh hệ thống 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người d</a:t>
            </a:r>
            <a:r>
              <a:rPr lang="en-US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ù</a:t>
            </a:r>
            <a:r>
              <a:rPr lang="vi-VN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altLang="ja-JP" sz="2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hiện mã lệnh người dùng 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thể chứa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 hoặc nhiều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tiểu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Chương 2 Quản lý tiến trình</a:t>
            </a:r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Điều phối công việc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779588"/>
            <a:ext cx="8686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Vấn đề lựa chọn công việc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điều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phối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vi-VN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thiên về vào/ra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ít thời gian CPU</a:t>
            </a:r>
            <a:endParaRPr lang="en-US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VD: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ư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ơng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trình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đồ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họa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en-US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6D122-CDBE-4D39-B0F0-C49BCF31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048000"/>
            <a:ext cx="2354250" cy="321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Điều phối công việc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779588"/>
            <a:ext cx="8686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Vấn đề lựa chọn công việc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điều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phối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vi-VN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thiên về tính toán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nhiều thời gian CPU </a:t>
            </a:r>
            <a:endParaRPr lang="en-US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VD: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ư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ơng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trình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học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ja-JP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DBBEA-014F-40D7-80FF-0EE547DA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090169"/>
            <a:ext cx="25431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99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Điều phối công việc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779588"/>
            <a:ext cx="86868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Vấn đề lựa chọn công việc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điều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phối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vi-VN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Cần lựa chọn lẫn cả 2 loại 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TT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⇒ tt vào ra: hàng đợi sẵn sàng rỗng, lãng phí CPU </a:t>
            </a:r>
            <a:endParaRPr lang="en-US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⇒ tt tính toán: hàng đợi thiết bị rỗng, lãng phí thiết bị</a:t>
            </a:r>
            <a:endParaRPr lang="en-US" altLang="ja-JP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Nếu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đầu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vào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Job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</a:t>
            </a:r>
            <a:r>
              <a:rPr lang="vi-VN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ư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sau</a:t>
            </a:r>
            <a:endParaRPr lang="ja-JP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6F969-60CE-420A-85C5-A2AA306F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962400"/>
            <a:ext cx="6276975" cy="314325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2C2FE28C-99B2-4F71-897D-08C0C1A04D2C}"/>
              </a:ext>
            </a:extLst>
          </p:cNvPr>
          <p:cNvSpPr/>
          <p:nvPr/>
        </p:nvSpPr>
        <p:spPr>
          <a:xfrm rot="5400000">
            <a:off x="1638300" y="3685381"/>
            <a:ext cx="304800" cy="1752600"/>
          </a:xfrm>
          <a:prstGeom prst="leftBrace">
            <a:avLst/>
          </a:prstGeom>
          <a:solidFill>
            <a:schemeClr val="bg1"/>
          </a:solidFill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63064FD7-F90C-454A-97AE-79DFBF8523A7}"/>
              </a:ext>
            </a:extLst>
          </p:cNvPr>
          <p:cNvSpPr/>
          <p:nvPr/>
        </p:nvSpPr>
        <p:spPr>
          <a:xfrm rot="5400000">
            <a:off x="4120699" y="3412781"/>
            <a:ext cx="293001" cy="2286000"/>
          </a:xfrm>
          <a:prstGeom prst="lef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E8C65-D353-4E15-A308-42EBE6387BE8}"/>
              </a:ext>
            </a:extLst>
          </p:cNvPr>
          <p:cNvSpPr txBox="1"/>
          <p:nvPr/>
        </p:nvSpPr>
        <p:spPr>
          <a:xfrm>
            <a:off x="1295400" y="39807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I/O Heavy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E1814-C2C7-4734-888A-592F49CF3379}"/>
              </a:ext>
            </a:extLst>
          </p:cNvPr>
          <p:cNvSpPr txBox="1"/>
          <p:nvPr/>
        </p:nvSpPr>
        <p:spPr>
          <a:xfrm>
            <a:off x="3674106" y="4002396"/>
            <a:ext cx="127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Heavy</a:t>
            </a:r>
          </a:p>
        </p:txBody>
      </p:sp>
    </p:spTree>
    <p:extLst>
      <p:ext uri="{BB962C8B-B14F-4D97-AF65-F5344CB8AC3E}">
        <p14:creationId xmlns:p14="http://schemas.microsoft.com/office/powerpoint/2010/main" val="22906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Điều phối công việc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779588"/>
            <a:ext cx="86868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Job scheduler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sẽ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sắp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xếp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lại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vị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trí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Job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rồi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gửi</a:t>
            </a:r>
            <a:r>
              <a:rPr lang="en-US" altLang="ja-JP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sang Process Scheduler</a:t>
            </a:r>
            <a:endParaRPr lang="ja-JP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307A9-8BDE-4C7C-AA1F-05B7EF360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19400"/>
            <a:ext cx="56673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7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Điều phối CPU</a:t>
            </a:r>
          </a:p>
        </p:txBody>
      </p:sp>
      <p:sp>
        <p:nvSpPr>
          <p:cNvPr id="30724" name="Rectangle 1"/>
          <p:cNvSpPr>
            <a:spLocks noChangeArrowheads="1"/>
          </p:cNvSpPr>
          <p:nvPr/>
        </p:nvSpPr>
        <p:spPr bwMode="auto">
          <a:xfrm>
            <a:off x="228600" y="1779588"/>
            <a:ext cx="86868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1pPr>
            <a:lvl2pPr marL="800100" indent="-3429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  <a:latin typeface="Tahoma" pitchFamily="34" charset="0"/>
              </a:rPr>
              <a:t>Lựa chọn 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</a:rPr>
              <a:t>1 TT 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từ hàng đợi các 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</a:rPr>
              <a:t>TT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 đang </a:t>
            </a:r>
            <a:r>
              <a:rPr lang="vi-VN" altLang="ja-JP" sz="2200" dirty="0">
                <a:solidFill>
                  <a:srgbClr val="00B050"/>
                </a:solidFill>
                <a:latin typeface="Tahoma" pitchFamily="34" charset="0"/>
              </a:rPr>
              <a:t>sẵn sàng 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thực hiện và </a:t>
            </a:r>
            <a:r>
              <a:rPr lang="vi-VN" altLang="ja-JP" sz="2200" dirty="0">
                <a:solidFill>
                  <a:srgbClr val="00B050"/>
                </a:solidFill>
                <a:latin typeface="Tahoma" pitchFamily="34" charset="0"/>
              </a:rPr>
              <a:t>phân phối CPU 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cho nó </a:t>
            </a:r>
            <a:endParaRPr lang="en-US" altLang="ja-JP" sz="22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Được </a:t>
            </a:r>
            <a:r>
              <a:rPr lang="vi-VN" altLang="ja-JP" sz="2200" dirty="0">
                <a:solidFill>
                  <a:srgbClr val="00B050"/>
                </a:solidFill>
                <a:latin typeface="Tahoma" pitchFamily="34" charset="0"/>
              </a:rPr>
              <a:t>thực hiện thường xuyên 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(VD: 100ms/lần) </a:t>
            </a:r>
            <a:endParaRPr lang="en-US" altLang="ja-JP" sz="2200" dirty="0">
              <a:solidFill>
                <a:schemeClr val="tx1"/>
              </a:solidFill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T</a:t>
            </a:r>
            <a:r>
              <a:rPr lang="en-US" altLang="ja-JP" dirty="0">
                <a:solidFill>
                  <a:schemeClr val="tx1"/>
                </a:solidFill>
                <a:latin typeface="Tahoma" pitchFamily="34" charset="0"/>
              </a:rPr>
              <a:t>T</a:t>
            </a: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 thực hiện vài ms rồi thực hiện vào</a:t>
            </a:r>
            <a:r>
              <a:rPr lang="en-US" altLang="ja-JP" dirty="0">
                <a:solidFill>
                  <a:schemeClr val="tx1"/>
                </a:solidFill>
                <a:latin typeface="Tahoma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ra </a:t>
            </a:r>
            <a:endParaRPr lang="en-US" altLang="ja-JP" dirty="0">
              <a:solidFill>
                <a:schemeClr val="tx1"/>
              </a:solidFill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Lựa chọn </a:t>
            </a:r>
            <a:r>
              <a:rPr lang="en-US" altLang="ja-JP" dirty="0">
                <a:solidFill>
                  <a:schemeClr val="tx1"/>
                </a:solidFill>
                <a:latin typeface="Tahoma" pitchFamily="34" charset="0"/>
              </a:rPr>
              <a:t>TT</a:t>
            </a: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 mới, đang sẵn sàng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  <a:latin typeface="Tahoma" pitchFamily="34" charset="0"/>
              </a:rPr>
              <a:t>Phải thực hiện nhanh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10ms để quyết định ⇒10/(110)=9% thời gian CPU lãng phí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Vấn đề </a:t>
            </a:r>
            <a:r>
              <a:rPr lang="vi-VN" altLang="ja-JP" sz="2200" dirty="0">
                <a:solidFill>
                  <a:srgbClr val="00B050"/>
                </a:solidFill>
                <a:latin typeface="Tahoma" pitchFamily="34" charset="0"/>
              </a:rPr>
              <a:t>luân chuyển CPU 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từ 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</a:rPr>
              <a:t>TT 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này 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</a:rPr>
              <a:t>-&gt; TT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 khác </a:t>
            </a:r>
            <a:endParaRPr lang="en-US" altLang="ja-JP" sz="2200" dirty="0">
              <a:solidFill>
                <a:schemeClr val="tx1"/>
              </a:solidFill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Phải lưu t</a:t>
            </a:r>
            <a:r>
              <a:rPr lang="en-US" altLang="ja-JP" dirty="0">
                <a:solidFill>
                  <a:schemeClr val="tx1"/>
                </a:solidFill>
                <a:latin typeface="Tahoma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thái của </a:t>
            </a:r>
            <a:r>
              <a:rPr lang="en-US" altLang="ja-JP" dirty="0">
                <a:solidFill>
                  <a:schemeClr val="tx1"/>
                </a:solidFill>
                <a:latin typeface="Tahoma" pitchFamily="34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cũ (PCB) và khôi phục t</a:t>
            </a:r>
            <a:r>
              <a:rPr lang="en-US" altLang="ja-JP" dirty="0">
                <a:solidFill>
                  <a:schemeClr val="tx1"/>
                </a:solidFill>
                <a:latin typeface="Tahoma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thái cho </a:t>
            </a:r>
            <a:r>
              <a:rPr lang="en-US" altLang="ja-JP" dirty="0">
                <a:solidFill>
                  <a:schemeClr val="tx1"/>
                </a:solidFill>
                <a:latin typeface="Tahoma" pitchFamily="34" charset="0"/>
              </a:rPr>
              <a:t>TT</a:t>
            </a: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 mới </a:t>
            </a:r>
            <a:endParaRPr lang="en-US" altLang="ja-JP" dirty="0">
              <a:solidFill>
                <a:schemeClr val="tx1"/>
              </a:solidFill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Thời gian luân chuyển là lãng phí </a:t>
            </a:r>
            <a:endParaRPr lang="en-US" altLang="ja-JP" dirty="0">
              <a:solidFill>
                <a:schemeClr val="tx1"/>
              </a:solidFill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dirty="0">
                <a:solidFill>
                  <a:schemeClr val="tx1"/>
                </a:solidFill>
                <a:latin typeface="Tahoma" pitchFamily="34" charset="0"/>
              </a:rPr>
              <a:t>Có thể được hỗ trợ bởi phần cứng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Vấn đề lựa chọn 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</a:rPr>
              <a:t>TT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 (</a:t>
            </a:r>
            <a:r>
              <a:rPr lang="vi-VN" altLang="ja-JP" sz="2200" dirty="0">
                <a:solidFill>
                  <a:srgbClr val="00B0F0"/>
                </a:solidFill>
                <a:latin typeface="Tahoma" pitchFamily="34" charset="0"/>
              </a:rPr>
              <a:t>điều phối CPU</a:t>
            </a:r>
            <a:r>
              <a:rPr lang="vi-VN" altLang="ja-JP" sz="2200" dirty="0">
                <a:solidFill>
                  <a:schemeClr val="tx1"/>
                </a:solidFill>
                <a:latin typeface="Tahoma" pitchFamily="34" charset="0"/>
              </a:rPr>
              <a:t>)</a:t>
            </a:r>
            <a:endParaRPr lang="ja-JP" alt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78293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097455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Chuyển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ngữ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cảnh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(context switch)</a:t>
            </a:r>
            <a:endParaRPr lang="vi-VN" altLang="ja-JP" sz="230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32772" name="Rectangle 1"/>
          <p:cNvSpPr>
            <a:spLocks noChangeArrowheads="1"/>
          </p:cNvSpPr>
          <p:nvPr/>
        </p:nvSpPr>
        <p:spPr bwMode="auto">
          <a:xfrm>
            <a:off x="152400" y="1630083"/>
            <a:ext cx="8686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Tahoma" pitchFamily="34" charset="0"/>
              </a:rPr>
              <a:t>Chuyển CPU 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từ </a:t>
            </a:r>
            <a:r>
              <a:rPr lang="en-US" altLang="ja-JP" sz="2000" dirty="0">
                <a:solidFill>
                  <a:srgbClr val="7030A0"/>
                </a:solidFill>
                <a:latin typeface="Tahoma" pitchFamily="34" charset="0"/>
              </a:rPr>
              <a:t>TT</a:t>
            </a:r>
            <a:r>
              <a:rPr lang="vi-VN" altLang="ja-JP" sz="2000" dirty="0">
                <a:solidFill>
                  <a:srgbClr val="7030A0"/>
                </a:solidFill>
                <a:latin typeface="Tahoma" pitchFamily="34" charset="0"/>
              </a:rPr>
              <a:t> này </a:t>
            </a:r>
            <a:r>
              <a:rPr lang="en-US" altLang="ja-JP" sz="2000" dirty="0">
                <a:solidFill>
                  <a:srgbClr val="7030A0"/>
                </a:solidFill>
                <a:latin typeface="Tahoma" pitchFamily="34" charset="0"/>
              </a:rPr>
              <a:t>-&gt; TT</a:t>
            </a:r>
            <a:r>
              <a:rPr lang="vi-VN" altLang="ja-JP" sz="2000" dirty="0">
                <a:solidFill>
                  <a:srgbClr val="7030A0"/>
                </a:solidFill>
                <a:latin typeface="Tahoma" pitchFamily="34" charset="0"/>
              </a:rPr>
              <a:t> khác 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(</a:t>
            </a:r>
            <a:r>
              <a:rPr lang="vi-VN" altLang="ja-JP" sz="2000" dirty="0">
                <a:solidFill>
                  <a:srgbClr val="7030A0"/>
                </a:solidFill>
                <a:latin typeface="Tahoma" pitchFamily="34" charset="0"/>
              </a:rPr>
              <a:t>hoán đổi </a:t>
            </a:r>
            <a:r>
              <a:rPr lang="en-US" altLang="ja-JP" sz="2000" dirty="0">
                <a:solidFill>
                  <a:srgbClr val="7030A0"/>
                </a:solidFill>
                <a:latin typeface="Tahoma" pitchFamily="34" charset="0"/>
              </a:rPr>
              <a:t>TT </a:t>
            </a:r>
            <a:r>
              <a:rPr lang="vi-VN" altLang="ja-JP" sz="2000" dirty="0">
                <a:solidFill>
                  <a:srgbClr val="7030A0"/>
                </a:solidFill>
                <a:latin typeface="Tahoma" pitchFamily="34" charset="0"/>
              </a:rPr>
              <a:t>thực hiện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) 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Tahoma" pitchFamily="34" charset="0"/>
              </a:rPr>
              <a:t>Thực hiện khi 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xuất hiện tín hiệu ngắt (ngắt thời gian) hoặc </a:t>
            </a:r>
            <a:r>
              <a:rPr lang="en-US" altLang="ja-JP" sz="2000" dirty="0">
                <a:solidFill>
                  <a:schemeClr val="tx1"/>
                </a:solidFill>
                <a:latin typeface="Tahoma" pitchFamily="34" charset="0"/>
              </a:rPr>
              <a:t>TT 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đưa ra lời gọi hệ thống (thực hiện và</a:t>
            </a:r>
            <a:r>
              <a:rPr lang="en-US" altLang="ja-JP" sz="2000" dirty="0">
                <a:solidFill>
                  <a:schemeClr val="tx1"/>
                </a:solidFill>
                <a:latin typeface="Tahoma" pitchFamily="34" charset="0"/>
              </a:rPr>
              <a:t>o/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ra) 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Lưu đồ của chuyển CPU giữa các </a:t>
            </a:r>
            <a:r>
              <a:rPr lang="en-US" altLang="ja-JP" sz="2000" dirty="0">
                <a:solidFill>
                  <a:schemeClr val="tx1"/>
                </a:solidFill>
                <a:latin typeface="Tahoma" pitchFamily="34" charset="0"/>
              </a:rPr>
              <a:t>TT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(</a:t>
            </a:r>
            <a:r>
              <a:rPr lang="vi-VN" altLang="ja-JP" sz="2000" dirty="0">
                <a:solidFill>
                  <a:srgbClr val="FFC000"/>
                </a:solidFill>
                <a:latin typeface="Tahoma" pitchFamily="34" charset="0"/>
              </a:rPr>
              <a:t>Silberschatz 2002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)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952750"/>
            <a:ext cx="61341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936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Hoán chuyển</a:t>
            </a:r>
            <a:r>
              <a:rPr lang="vi-VN" altLang="ja-JP" sz="230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tiến trình (Medium-term scheduler)</a:t>
            </a:r>
          </a:p>
        </p:txBody>
      </p:sp>
      <p:sp>
        <p:nvSpPr>
          <p:cNvPr id="31748" name="Rectangle 1"/>
          <p:cNvSpPr>
            <a:spLocks noChangeArrowheads="1"/>
          </p:cNvSpPr>
          <p:nvPr/>
        </p:nvSpPr>
        <p:spPr bwMode="auto">
          <a:xfrm>
            <a:off x="76200" y="5029200"/>
            <a:ext cx="88423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4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1pPr>
            <a:lvl2pPr marL="800100" indent="-3429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2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20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umimoji="1" sz="1600">
                <a:solidFill>
                  <a:schemeClr val="tx2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Nhiệm vụ 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  <a:latin typeface="Tahoma" pitchFamily="34" charset="0"/>
              </a:rPr>
              <a:t>Đưa 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</a:rPr>
              <a:t>TT </a:t>
            </a:r>
            <a:r>
              <a:rPr lang="vi-VN" altLang="ja-JP" sz="2000" dirty="0">
                <a:solidFill>
                  <a:srgbClr val="00B050"/>
                </a:solidFill>
                <a:latin typeface="Tahoma" pitchFamily="34" charset="0"/>
              </a:rPr>
              <a:t>ra khỏi bộ nhớ 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(làm giảm mức độ đa chương trình) 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Sau đó </a:t>
            </a:r>
            <a:r>
              <a:rPr lang="vi-VN" altLang="ja-JP" sz="2000" dirty="0">
                <a:solidFill>
                  <a:srgbClr val="00B050"/>
                </a:solidFill>
                <a:latin typeface="Tahoma" pitchFamily="34" charset="0"/>
              </a:rPr>
              <a:t>đưa 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</a:rPr>
              <a:t>TT</a:t>
            </a:r>
            <a:r>
              <a:rPr lang="vi-VN" altLang="ja-JP" sz="2000" dirty="0">
                <a:solidFill>
                  <a:srgbClr val="00B050"/>
                </a:solidFill>
                <a:latin typeface="Tahoma" pitchFamily="34" charset="0"/>
              </a:rPr>
              <a:t> quay trở lại 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(có thể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ở vị trí khác) và </a:t>
            </a:r>
            <a:r>
              <a:rPr lang="vi-VN" altLang="ja-JP" sz="2000" dirty="0">
                <a:solidFill>
                  <a:srgbClr val="00B050"/>
                </a:solidFill>
                <a:latin typeface="Tahoma" pitchFamily="34" charset="0"/>
              </a:rPr>
              <a:t>tiếp tục thực hiện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Wingdings" pitchFamily="2" charset="2"/>
              <a:buChar char="l"/>
            </a:pPr>
            <a:r>
              <a:rPr lang="vi-VN" altLang="ja-JP" sz="2000" dirty="0">
                <a:solidFill>
                  <a:schemeClr val="tx1"/>
                </a:solidFill>
                <a:latin typeface="Tahoma" pitchFamily="34" charset="0"/>
              </a:rPr>
              <a:t>Mục đích: Giải phóng vùng nhớ, tạo vùng nhớ tự do rộng hơn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905000"/>
            <a:ext cx="74676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Hoán</a:t>
            </a:r>
            <a:r>
              <a:rPr lang="en-US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chuyển</a:t>
            </a:r>
            <a:r>
              <a:rPr lang="vi-VN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tiến trình (Medium-term scheduler)</a:t>
            </a:r>
          </a:p>
        </p:txBody>
      </p:sp>
      <p:pic>
        <p:nvPicPr>
          <p:cNvPr id="1026" name="Picture 2" descr="Process Swapping">
            <a:extLst>
              <a:ext uri="{FF2B5EF4-FFF2-40B4-BE49-F238E27FC236}">
                <a16:creationId xmlns:a16="http://schemas.microsoft.com/office/drawing/2014/main" id="{5CE6BC74-3A15-4BEE-8823-DE4CCB87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87094"/>
            <a:ext cx="4724400" cy="48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019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Hoán</a:t>
            </a:r>
            <a:r>
              <a:rPr lang="en-US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chuyển</a:t>
            </a:r>
            <a:r>
              <a:rPr lang="vi-VN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tiến trình (Medium-term scheduler)</a:t>
            </a:r>
          </a:p>
        </p:txBody>
      </p:sp>
      <p:pic>
        <p:nvPicPr>
          <p:cNvPr id="3074" name="Picture 2" descr="Queuing diagram for scheduling">
            <a:extLst>
              <a:ext uri="{FF2B5EF4-FFF2-40B4-BE49-F238E27FC236}">
                <a16:creationId xmlns:a16="http://schemas.microsoft.com/office/drawing/2014/main" id="{B6F541A3-462E-49B4-BE45-DBBF2C3A6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84800"/>
            <a:ext cx="7696200" cy="477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613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1.2. Điều phối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Ch</a:t>
            </a:r>
            <a:r>
              <a:rPr lang="vi-VN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ư</a:t>
            </a: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ơng</a:t>
            </a:r>
            <a:r>
              <a:rPr lang="en-US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trình</a:t>
            </a:r>
            <a:r>
              <a:rPr lang="en-US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điều</a:t>
            </a:r>
            <a:r>
              <a:rPr lang="en-US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phối</a:t>
            </a:r>
            <a:r>
              <a:rPr lang="en-US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và</a:t>
            </a:r>
            <a:r>
              <a:rPr lang="en-US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trạng</a:t>
            </a:r>
            <a:r>
              <a:rPr lang="en-US" altLang="ja-JP" sz="23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thái</a:t>
            </a:r>
            <a:endParaRPr lang="vi-VN" altLang="ja-JP" sz="23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6C9182-8464-4F17-821C-409F31B4C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405062"/>
            <a:ext cx="10826496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5E6BB-C6AE-44D0-A3A4-47F2B57262EC}"/>
              </a:ext>
            </a:extLst>
          </p:cNvPr>
          <p:cNvSpPr txBox="1"/>
          <p:nvPr/>
        </p:nvSpPr>
        <p:spPr>
          <a:xfrm>
            <a:off x="228600" y="3733800"/>
            <a:ext cx="904875" cy="381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52894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382000" cy="4906963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Symbol" pitchFamily="18" charset="2"/>
              <a:buNone/>
            </a:pPr>
            <a:r>
              <a:rPr lang="en-US" altLang="ja-JP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2100" dirty="0" err="1"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1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Char char="l"/>
            </a:pP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Trách nhiệm của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HĐH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Đảm bảo họat động của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và tiểu trình (luồng) 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Tạo/xóa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(người dùng, hệ thống) </a:t>
            </a:r>
            <a:endParaRPr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Điều phối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l"/>
            </a:pPr>
            <a:r>
              <a:rPr lang="vi-VN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Cung cấp cơ chế đồng bộ, truyền thông và ngăn ngừa tình trạng bế tắc giữa các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  <a:endParaRPr lang="vi-VN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Chương 2 Quản lý tiến trình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77085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 niệm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phối tiến trình (Process Scheduling)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Thao tác trên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 tác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 thông liên tiến trình</a:t>
            </a:r>
            <a:endParaRPr lang="ja-JP" altLang="en-US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Tạo tiến trình 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dirty="0">
              <a:solidFill>
                <a:schemeClr val="accent1">
                  <a:lumMod val="50000"/>
                </a:schemeClr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dirty="0">
              <a:solidFill>
                <a:schemeClr val="accent1">
                  <a:lumMod val="50000"/>
                </a:schemeClr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Kết thúc tiến trình</a:t>
            </a:r>
            <a:endParaRPr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Thao tác trên tiến trình</a:t>
            </a:r>
            <a:endParaRPr lang="vi-VN" altLang="ja-JP" sz="2300">
              <a:solidFill>
                <a:schemeClr val="bg1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5233" y="2286000"/>
            <a:ext cx="8686800" cy="3810000"/>
          </a:xfrm>
        </p:spPr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TT 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có thể tạo nhiều 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TT 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mới </a:t>
            </a:r>
            <a:r>
              <a:rPr lang="vi-VN" altLang="ja-JP" dirty="0">
                <a:solidFill>
                  <a:srgbClr val="00B050"/>
                </a:solidFill>
              </a:rPr>
              <a:t>cùng hoạt động 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vi-VN" altLang="ja-JP" dirty="0">
                <a:solidFill>
                  <a:schemeClr val="tx1"/>
                </a:solidFill>
              </a:rPr>
              <a:t>CreateProcess(), fork()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endParaRPr lang="en-US" altLang="ja-JP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TT 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tạo: 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TT 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cha </a:t>
            </a:r>
            <a:endParaRPr lang="en-US" altLang="ja-JP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TT 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được tạo: 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TT 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con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TT 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con có thể tạo 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TT </a:t>
            </a: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</a:rPr>
              <a:t>con khác ⇒</a:t>
            </a:r>
            <a:r>
              <a:rPr lang="vi-VN" altLang="ja-JP" dirty="0">
                <a:solidFill>
                  <a:srgbClr val="00B050"/>
                </a:solidFill>
              </a:rPr>
              <a:t>Cây tiến trình </a:t>
            </a:r>
            <a:endParaRPr lang="en-US" altLang="ja-JP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Tạo tiến trình</a:t>
            </a:r>
            <a:endParaRPr lang="vi-VN" altLang="ja-JP" sz="2300">
              <a:solidFill>
                <a:schemeClr val="bg1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750381"/>
            <a:ext cx="8686800" cy="2135819"/>
          </a:xfrm>
        </p:spPr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 err="1">
                <a:solidFill>
                  <a:schemeClr val="tx1"/>
                </a:solidFill>
              </a:rPr>
              <a:t>Ví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dụ</a:t>
            </a:r>
            <a:r>
              <a:rPr lang="en-US" altLang="ja-JP" dirty="0">
                <a:solidFill>
                  <a:schemeClr val="tx1"/>
                </a:solidFill>
              </a:rPr>
              <a:t>: </a:t>
            </a:r>
            <a:r>
              <a:rPr lang="en-US" altLang="ja-JP" dirty="0" err="1">
                <a:solidFill>
                  <a:schemeClr val="tx1"/>
                </a:solidFill>
              </a:rPr>
              <a:t>Cây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tiến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trình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trên</a:t>
            </a:r>
            <a:r>
              <a:rPr lang="en-US" altLang="ja-JP" dirty="0">
                <a:solidFill>
                  <a:schemeClr val="tx1"/>
                </a:solidFill>
              </a:rPr>
              <a:t> HĐH  Solaris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Cây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tiến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trình</a:t>
            </a:r>
            <a:endParaRPr lang="vi-VN" altLang="ja-JP" sz="2300" dirty="0">
              <a:solidFill>
                <a:schemeClr val="bg1"/>
              </a:solidFill>
              <a:latin typeface="Tahoma" pitchFamily="34" charset="0"/>
            </a:endParaRPr>
          </a:p>
        </p:txBody>
      </p:sp>
      <p:pic>
        <p:nvPicPr>
          <p:cNvPr id="1026" name="Picture 2" descr="http://www.padakuu.com/image/3_08_ProcessTree.jpg">
            <a:extLst>
              <a:ext uri="{FF2B5EF4-FFF2-40B4-BE49-F238E27FC236}">
                <a16:creationId xmlns:a16="http://schemas.microsoft.com/office/drawing/2014/main" id="{737E2811-2CFA-45F3-AB61-0327A7377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8" y="2405062"/>
            <a:ext cx="7777163" cy="366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585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057400"/>
            <a:ext cx="8686799" cy="4221163"/>
          </a:xfrm>
        </p:spPr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 đề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phối tài nguyên </a:t>
            </a:r>
            <a:endParaRPr lang="en-US" altLang="ja-JP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 từ 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</a:t>
            </a: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 từ 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 </a:t>
            </a:r>
            <a:endParaRPr lang="en-US" altLang="ja-JP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 cả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phần 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 (ngăn ngừa việc tạo quá nhiều 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con)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 đề </a:t>
            </a:r>
            <a:r>
              <a:rPr lang="vi-VN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</a:t>
            </a:r>
            <a:endParaRPr lang="en-US" altLang="ja-JP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 tục thực hiện đồng thời 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 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</a:t>
            </a:r>
            <a:endParaRPr lang="ja-JP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92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Tạo tiến trình</a:t>
            </a:r>
            <a:endParaRPr lang="vi-VN" altLang="ja-JP" sz="2300">
              <a:solidFill>
                <a:schemeClr val="bg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732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905000"/>
            <a:ext cx="8610600" cy="4221163"/>
          </a:xfrm>
        </p:spPr>
        <p:txBody>
          <a:bodyPr rtlCol="0"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tx1"/>
                </a:solidFill>
              </a:rPr>
              <a:t>Hoàn thành </a:t>
            </a:r>
            <a:r>
              <a:rPr lang="vi-VN" altLang="ja-JP" dirty="0">
                <a:solidFill>
                  <a:srgbClr val="00B050"/>
                </a:solidFill>
              </a:rPr>
              <a:t>câu lệnh cuối </a:t>
            </a:r>
            <a:r>
              <a:rPr lang="vi-VN" altLang="ja-JP" dirty="0">
                <a:solidFill>
                  <a:schemeClr val="tx1"/>
                </a:solidFill>
              </a:rPr>
              <a:t>và yêu cầu </a:t>
            </a:r>
            <a:r>
              <a:rPr lang="vi-VN" altLang="ja-JP" dirty="0">
                <a:solidFill>
                  <a:srgbClr val="00B050"/>
                </a:solidFill>
              </a:rPr>
              <a:t>HĐH</a:t>
            </a:r>
            <a:r>
              <a:rPr lang="vi-VN" altLang="ja-JP" dirty="0">
                <a:solidFill>
                  <a:schemeClr val="tx1"/>
                </a:solidFill>
              </a:rPr>
              <a:t> </a:t>
            </a:r>
            <a:r>
              <a:rPr lang="vi-VN" altLang="ja-JP" dirty="0">
                <a:solidFill>
                  <a:srgbClr val="7030A0"/>
                </a:solidFill>
              </a:rPr>
              <a:t>xóa nó </a:t>
            </a:r>
            <a:r>
              <a:rPr lang="vi-VN" altLang="ja-JP" dirty="0">
                <a:solidFill>
                  <a:schemeClr val="tx1"/>
                </a:solidFill>
              </a:rPr>
              <a:t>(exit) </a:t>
            </a:r>
            <a:endParaRPr lang="en-US" altLang="ja-JP" dirty="0">
              <a:solidFill>
                <a:schemeClr val="tx1"/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tx1"/>
                </a:solidFill>
              </a:rPr>
              <a:t>Gửi </a:t>
            </a:r>
            <a:r>
              <a:rPr lang="vi-VN" altLang="ja-JP" sz="2400" dirty="0">
                <a:solidFill>
                  <a:srgbClr val="00B050"/>
                </a:solidFill>
              </a:rPr>
              <a:t>trả dữ liệu </a:t>
            </a:r>
            <a:r>
              <a:rPr lang="vi-VN" altLang="ja-JP" sz="2400" dirty="0">
                <a:solidFill>
                  <a:schemeClr val="tx1"/>
                </a:solidFill>
              </a:rPr>
              <a:t>tới </a:t>
            </a:r>
            <a:r>
              <a:rPr lang="en-US" altLang="ja-JP" sz="2400" dirty="0">
                <a:solidFill>
                  <a:srgbClr val="00B050"/>
                </a:solidFill>
              </a:rPr>
              <a:t>TT </a:t>
            </a:r>
            <a:r>
              <a:rPr lang="vi-VN" altLang="ja-JP" sz="2400" dirty="0">
                <a:solidFill>
                  <a:srgbClr val="00B050"/>
                </a:solidFill>
              </a:rPr>
              <a:t>cha </a:t>
            </a:r>
            <a:endParaRPr lang="en-US" altLang="ja-JP" sz="2400" dirty="0">
              <a:solidFill>
                <a:srgbClr val="00B050"/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tx1"/>
                </a:solidFill>
              </a:rPr>
              <a:t>Các </a:t>
            </a:r>
            <a:r>
              <a:rPr lang="vi-VN" altLang="ja-JP" sz="2400" dirty="0">
                <a:solidFill>
                  <a:srgbClr val="00B050"/>
                </a:solidFill>
              </a:rPr>
              <a:t>tài nguyên </a:t>
            </a:r>
            <a:r>
              <a:rPr lang="vi-VN" altLang="ja-JP" sz="2400" dirty="0">
                <a:solidFill>
                  <a:schemeClr val="tx1"/>
                </a:solidFill>
              </a:rPr>
              <a:t>đã cung cấp được trả lại </a:t>
            </a:r>
            <a:r>
              <a:rPr lang="vi-VN" altLang="ja-JP" sz="2400" dirty="0">
                <a:solidFill>
                  <a:srgbClr val="00B050"/>
                </a:solidFill>
              </a:rPr>
              <a:t>hệ thống</a:t>
            </a:r>
            <a:endParaRPr lang="en-US" altLang="ja-JP" sz="2400" dirty="0">
              <a:solidFill>
                <a:srgbClr val="00B050"/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vi-VN" altLang="ja-JP" sz="2400" dirty="0">
              <a:solidFill>
                <a:srgbClr val="00B050"/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>
                <a:solidFill>
                  <a:srgbClr val="00B050"/>
                </a:solidFill>
              </a:rPr>
              <a:t>TT </a:t>
            </a:r>
            <a:r>
              <a:rPr lang="vi-VN" altLang="ja-JP" dirty="0">
                <a:solidFill>
                  <a:srgbClr val="00B050"/>
                </a:solidFill>
              </a:rPr>
              <a:t>cha </a:t>
            </a:r>
            <a:r>
              <a:rPr lang="vi-VN" altLang="ja-JP" dirty="0">
                <a:solidFill>
                  <a:schemeClr val="tx1"/>
                </a:solidFill>
              </a:rPr>
              <a:t>có thể </a:t>
            </a:r>
            <a:r>
              <a:rPr lang="vi-VN" altLang="ja-JP" dirty="0">
                <a:solidFill>
                  <a:srgbClr val="7030A0"/>
                </a:solidFill>
              </a:rPr>
              <a:t>kết thúc </a:t>
            </a:r>
            <a:r>
              <a:rPr lang="vi-VN" altLang="ja-JP" dirty="0">
                <a:solidFill>
                  <a:schemeClr val="tx1"/>
                </a:solidFill>
              </a:rPr>
              <a:t>sự thực hiện của </a:t>
            </a:r>
            <a:r>
              <a:rPr lang="en-US" altLang="ja-JP" dirty="0">
                <a:solidFill>
                  <a:srgbClr val="00B050"/>
                </a:solidFill>
              </a:rPr>
              <a:t>TT </a:t>
            </a:r>
            <a:r>
              <a:rPr lang="vi-VN" altLang="ja-JP" dirty="0">
                <a:solidFill>
                  <a:srgbClr val="00B050"/>
                </a:solidFill>
              </a:rPr>
              <a:t>con</a:t>
            </a:r>
            <a:r>
              <a:rPr lang="vi-VN" altLang="ja-JP" dirty="0">
                <a:solidFill>
                  <a:schemeClr val="tx1"/>
                </a:solidFill>
              </a:rPr>
              <a:t> </a:t>
            </a:r>
            <a:endParaRPr lang="en-US" altLang="ja-JP" dirty="0">
              <a:solidFill>
                <a:schemeClr val="tx1"/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solidFill>
                  <a:schemeClr val="tx1"/>
                </a:solidFill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</a:rPr>
              <a:t>cha phải biết </a:t>
            </a:r>
            <a:r>
              <a:rPr lang="vi-VN" altLang="ja-JP" sz="2400" dirty="0">
                <a:solidFill>
                  <a:srgbClr val="7030A0"/>
                </a:solidFill>
              </a:rPr>
              <a:t>định danh </a:t>
            </a:r>
            <a:r>
              <a:rPr lang="en-US" altLang="ja-JP" sz="2400" dirty="0">
                <a:solidFill>
                  <a:schemeClr val="tx1"/>
                </a:solidFill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</a:rPr>
              <a:t>con ⇒ </a:t>
            </a:r>
            <a:r>
              <a:rPr lang="en-US" altLang="ja-JP" sz="2400" dirty="0">
                <a:solidFill>
                  <a:schemeClr val="tx1"/>
                </a:solidFill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</a:rPr>
              <a:t>con phải </a:t>
            </a:r>
            <a:r>
              <a:rPr lang="vi-VN" altLang="ja-JP" sz="2400" dirty="0">
                <a:solidFill>
                  <a:srgbClr val="7030A0"/>
                </a:solidFill>
              </a:rPr>
              <a:t>gửi định danh </a:t>
            </a:r>
            <a:r>
              <a:rPr lang="vi-VN" altLang="ja-JP" sz="2400" dirty="0">
                <a:solidFill>
                  <a:schemeClr val="tx1"/>
                </a:solidFill>
              </a:rPr>
              <a:t>cho </a:t>
            </a:r>
            <a:r>
              <a:rPr lang="en-US" altLang="ja-JP" sz="2400" dirty="0">
                <a:solidFill>
                  <a:schemeClr val="tx1"/>
                </a:solidFill>
              </a:rPr>
              <a:t>TT </a:t>
            </a:r>
            <a:r>
              <a:rPr lang="vi-VN" altLang="ja-JP" sz="2400" dirty="0">
                <a:solidFill>
                  <a:schemeClr val="tx1"/>
                </a:solidFill>
              </a:rPr>
              <a:t>cha khi được </a:t>
            </a:r>
            <a:r>
              <a:rPr lang="vi-VN" altLang="ja-JP" sz="2400" dirty="0">
                <a:solidFill>
                  <a:srgbClr val="00B050"/>
                </a:solidFill>
              </a:rPr>
              <a:t>khởi tạo </a:t>
            </a:r>
            <a:endParaRPr lang="en-US" altLang="ja-JP" sz="2400" dirty="0">
              <a:solidFill>
                <a:srgbClr val="00B050"/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tx1"/>
                </a:solidFill>
              </a:rPr>
              <a:t>Sử dụng </a:t>
            </a:r>
            <a:r>
              <a:rPr lang="vi-VN" altLang="ja-JP" sz="2400" dirty="0">
                <a:solidFill>
                  <a:srgbClr val="00B050"/>
                </a:solidFill>
              </a:rPr>
              <a:t>lời gọi hệ thống </a:t>
            </a:r>
            <a:r>
              <a:rPr lang="vi-VN" altLang="ja-JP" sz="2400" dirty="0">
                <a:solidFill>
                  <a:schemeClr val="tx1"/>
                </a:solidFill>
              </a:rPr>
              <a:t>(abort)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217613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Kết thúc tiến trình</a:t>
            </a:r>
            <a:endParaRPr lang="vi-VN" altLang="ja-JP" sz="2300">
              <a:solidFill>
                <a:schemeClr val="bg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981200"/>
            <a:ext cx="8610600" cy="4221163"/>
          </a:xfrm>
        </p:spPr>
        <p:txBody>
          <a:bodyPr rtlCol="0"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 kết thúc 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khi </a:t>
            </a:r>
            <a:endParaRPr lang="en-US" altLang="ja-JP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sử dụng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vượt quá mức tài nguyên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cấp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 vụ cung cấp cho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còn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thiết nữa </a:t>
            </a:r>
            <a:endParaRPr lang="en-US" altLang="ja-JP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 kết thúc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lang="en-US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HĐH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không cho phép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tồn tại khi 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 kết thúc 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1943" lvl="1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⇒</a:t>
            </a:r>
            <a:r>
              <a:rPr lang="vi-VN" altLang="ja-JP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Cascading termination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VD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thúc hệ thống</a:t>
            </a:r>
            <a:endParaRPr lang="ja-JP" alt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613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Kết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thúc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tiến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trình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(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tiếp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.)</a:t>
            </a:r>
            <a:endParaRPr lang="vi-VN" altLang="ja-JP" sz="2300" dirty="0">
              <a:solidFill>
                <a:schemeClr val="bg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477671"/>
            <a:ext cx="7666038" cy="4373563"/>
          </a:xfrm>
        </p:spPr>
        <p:txBody>
          <a:bodyPr rtlCol="0"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CreateProcess(. . .)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LPCTSTR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 Tên của chương trình được thực hiện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LPTSTR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 Tham số dòng lệnh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LPSECURITY_ATTRIBUTES 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Thuộc tính an ninh t/trình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LPSECURITY_ATTRIBUTES 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Thuộc tính an ninh luồng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BOOL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 Cho phép kế thừa các thẻ thiết bị (TRUE/FALSE)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DWORD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 Cờ tạo tiến trình (VD CREATE_NEW_CONSOLE)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LPVOID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 Trỏ tới khối môi trường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LPCTSTR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 Đường dẫn đầy đủ đến chương trình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LPSTARTUPINFO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 Cấu trúc thông tin cho tiến trình mới 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dirty="0">
                <a:solidFill>
                  <a:schemeClr val="tx1"/>
                </a:solidFill>
              </a:rPr>
              <a:t>LPPROCESS_INFORMATION </a:t>
            </a:r>
            <a:r>
              <a:rPr lang="vi-VN" altLang="ja-JP" sz="2000" dirty="0">
                <a:solidFill>
                  <a:schemeClr val="accent1">
                    <a:lumMod val="50000"/>
                  </a:schemeClr>
                </a:solidFill>
              </a:rPr>
              <a:t>Thông tin về tiến trình mới</a:t>
            </a:r>
            <a:endParaRPr lang="en-US" altLang="ja-JP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19098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Một số hàm với tiến trình trong WIN32 API</a:t>
            </a:r>
            <a:endParaRPr lang="vi-VN" altLang="ja-JP" sz="230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46A82-F9CE-40C6-B8D4-B2C441E7B080}"/>
              </a:ext>
            </a:extLst>
          </p:cNvPr>
          <p:cNvSpPr/>
          <p:nvPr/>
        </p:nvSpPr>
        <p:spPr>
          <a:xfrm>
            <a:off x="480874" y="177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	Kernel32.lib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DLL	Kernel32.dll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2514600"/>
            <a:ext cx="7666038" cy="3583343"/>
          </a:xfrm>
        </p:spPr>
        <p:txBody>
          <a:bodyPr rtlCol="0"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i="1" dirty="0">
                <a:solidFill>
                  <a:schemeClr val="accent1">
                    <a:lumMod val="50000"/>
                  </a:schemeClr>
                </a:solidFill>
              </a:rPr>
              <a:t>TerminateProcess(HANDLE hProcess, UINT uExitCode) </a:t>
            </a:r>
            <a:endParaRPr lang="en-US" altLang="ja-JP" sz="2000" i="1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i="1" dirty="0">
                <a:solidFill>
                  <a:schemeClr val="tx1"/>
                </a:solidFill>
              </a:rPr>
              <a:t>hProcess</a:t>
            </a:r>
            <a:r>
              <a:rPr lang="vi-VN" altLang="ja-JP" sz="2000" i="1" dirty="0">
                <a:solidFill>
                  <a:schemeClr val="accent1">
                    <a:lumMod val="50000"/>
                  </a:schemeClr>
                </a:solidFill>
              </a:rPr>
              <a:t> Thẻ tiến trình bị kết thúc đóng </a:t>
            </a:r>
            <a:endParaRPr lang="en-US" altLang="ja-JP" sz="2000" i="1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i="1" dirty="0">
                <a:solidFill>
                  <a:schemeClr val="tx1"/>
                </a:solidFill>
              </a:rPr>
              <a:t>uExitCode</a:t>
            </a:r>
            <a:r>
              <a:rPr lang="vi-VN" altLang="ja-JP" sz="2000" i="1" dirty="0">
                <a:solidFill>
                  <a:schemeClr val="accent1">
                    <a:lumMod val="50000"/>
                  </a:schemeClr>
                </a:solidFill>
              </a:rPr>
              <a:t> Mã kết thúc tiến trình</a:t>
            </a:r>
            <a:endParaRPr lang="en-US" altLang="ja-JP" sz="2000" i="1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vi-VN" altLang="ja-JP" sz="20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i="1" dirty="0">
                <a:solidFill>
                  <a:schemeClr val="accent1">
                    <a:lumMod val="50000"/>
                  </a:schemeClr>
                </a:solidFill>
              </a:rPr>
              <a:t>WaitForSingleObject(HANDLE hHandle, DWORD dwMs) </a:t>
            </a:r>
            <a:endParaRPr lang="en-US" altLang="ja-JP" sz="2000" i="1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i="1" dirty="0">
                <a:solidFill>
                  <a:schemeClr val="tx1"/>
                </a:solidFill>
              </a:rPr>
              <a:t>hHandle </a:t>
            </a:r>
            <a:r>
              <a:rPr lang="vi-VN" altLang="ja-JP" sz="2000" i="1" dirty="0">
                <a:solidFill>
                  <a:schemeClr val="accent1">
                    <a:lumMod val="50000"/>
                  </a:schemeClr>
                </a:solidFill>
              </a:rPr>
              <a:t>Thẻ đối tượng </a:t>
            </a:r>
            <a:endParaRPr lang="en-US" altLang="ja-JP" sz="2000" i="1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000" i="1" dirty="0">
                <a:solidFill>
                  <a:schemeClr val="tx1"/>
                </a:solidFill>
              </a:rPr>
              <a:t>dwMs</a:t>
            </a:r>
            <a:r>
              <a:rPr lang="vi-VN" altLang="ja-JP" sz="2000" i="1" dirty="0">
                <a:solidFill>
                  <a:schemeClr val="accent1">
                    <a:lumMod val="50000"/>
                  </a:schemeClr>
                </a:solidFill>
              </a:rPr>
              <a:t> Thời gian chờ đợi (INFINITE)</a:t>
            </a:r>
            <a:endParaRPr lang="ja-JP" altLang="en-US" sz="20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613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Một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số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hàm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với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tiến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trình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trong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WIN32 API (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tiếp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)</a:t>
            </a:r>
            <a:endParaRPr lang="vi-VN" altLang="ja-JP" sz="2300" dirty="0">
              <a:solidFill>
                <a:schemeClr val="bg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51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1.3. Thao tác trên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28600" y="1217613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Một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số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hàm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với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tiến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trình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trong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WIN32 API (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Ví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dụ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)</a:t>
            </a:r>
            <a:endParaRPr lang="vi-VN" altLang="ja-JP" sz="230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E571B-EB61-4226-98C7-8B2A5D068C5F}"/>
              </a:ext>
            </a:extLst>
          </p:cNvPr>
          <p:cNvSpPr txBox="1"/>
          <p:nvPr/>
        </p:nvSpPr>
        <p:spPr>
          <a:xfrm>
            <a:off x="228600" y="1753054"/>
            <a:ext cx="8610600" cy="50783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windows.h</a:t>
            </a:r>
            <a:r>
              <a:rPr lang="en-US" dirty="0"/>
              <a:t>&gt;</a:t>
            </a:r>
          </a:p>
          <a:p>
            <a:r>
              <a:rPr lang="en-US" dirty="0"/>
              <a:t>int main(VOID){</a:t>
            </a:r>
          </a:p>
          <a:p>
            <a:r>
              <a:rPr lang="en-US" dirty="0"/>
              <a:t>	STARTUPINFO </a:t>
            </a:r>
            <a:r>
              <a:rPr lang="en-US" dirty="0" err="1"/>
              <a:t>si</a:t>
            </a:r>
            <a:r>
              <a:rPr lang="en-US" dirty="0"/>
              <a:t>;</a:t>
            </a:r>
          </a:p>
          <a:p>
            <a:r>
              <a:rPr lang="en-US" dirty="0"/>
              <a:t>	PROCESS INFORMATION pi;</a:t>
            </a:r>
          </a:p>
          <a:p>
            <a:r>
              <a:rPr lang="en-US" dirty="0"/>
              <a:t>	</a:t>
            </a:r>
            <a:r>
              <a:rPr lang="en-US" dirty="0" err="1"/>
              <a:t>ZeroMemory</a:t>
            </a:r>
            <a:r>
              <a:rPr lang="en-US" dirty="0"/>
              <a:t>(&amp;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si</a:t>
            </a:r>
            <a:r>
              <a:rPr lang="en-US" dirty="0"/>
              <a:t>));</a:t>
            </a:r>
          </a:p>
          <a:p>
            <a:r>
              <a:rPr lang="en-US" dirty="0"/>
              <a:t>	</a:t>
            </a:r>
            <a:r>
              <a:rPr lang="en-US" dirty="0" err="1"/>
              <a:t>si.cb</a:t>
            </a:r>
            <a:r>
              <a:rPr lang="en-US" dirty="0"/>
              <a:t> =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si</a:t>
            </a:r>
            <a:r>
              <a:rPr lang="en-US" dirty="0"/>
              <a:t>);</a:t>
            </a:r>
          </a:p>
          <a:p>
            <a:r>
              <a:rPr lang="en-US" dirty="0"/>
              <a:t>	</a:t>
            </a:r>
            <a:r>
              <a:rPr lang="en-US" dirty="0" err="1"/>
              <a:t>ZeroMemory</a:t>
            </a:r>
            <a:r>
              <a:rPr lang="en-US" dirty="0"/>
              <a:t>(&amp;pi, </a:t>
            </a:r>
            <a:r>
              <a:rPr lang="en-US" dirty="0" err="1"/>
              <a:t>sizeof</a:t>
            </a:r>
            <a:r>
              <a:rPr lang="en-US" dirty="0"/>
              <a:t>(pi));</a:t>
            </a:r>
          </a:p>
          <a:p>
            <a:r>
              <a:rPr lang="en-US" dirty="0"/>
              <a:t>	if (!</a:t>
            </a:r>
            <a:r>
              <a:rPr lang="en-US" dirty="0" err="1"/>
              <a:t>CreateProcess</a:t>
            </a:r>
            <a:r>
              <a:rPr lang="en-US" dirty="0"/>
              <a:t>(NULL, /"C:\\WINDOWS\\system32\\mspaint.exe", NULL, 	NULL, FALSE, 0, NULL, NULL, &amp;</a:t>
            </a:r>
            <a:r>
              <a:rPr lang="en-US" dirty="0" err="1"/>
              <a:t>si</a:t>
            </a:r>
            <a:r>
              <a:rPr lang="en-US" dirty="0"/>
              <a:t>,&amp;pi)) {</a:t>
            </a:r>
          </a:p>
          <a:p>
            <a:r>
              <a:rPr lang="en-US" dirty="0"/>
              <a:t>		</a:t>
            </a:r>
            <a:r>
              <a:rPr lang="en-US" dirty="0" err="1"/>
              <a:t>fprintf</a:t>
            </a:r>
            <a:r>
              <a:rPr lang="en-US" dirty="0"/>
              <a:t>(stderr, "Create Process Failed");</a:t>
            </a:r>
          </a:p>
          <a:p>
            <a:r>
              <a:rPr lang="en-US" dirty="0"/>
              <a:t>		return -1;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  <a:r>
              <a:rPr lang="en-US" dirty="0" err="1"/>
              <a:t>WaitForSingleObject</a:t>
            </a:r>
            <a:r>
              <a:rPr lang="en-US" dirty="0"/>
              <a:t>(</a:t>
            </a:r>
            <a:r>
              <a:rPr lang="en-US" dirty="0" err="1"/>
              <a:t>pi.hProcess</a:t>
            </a:r>
            <a:r>
              <a:rPr lang="en-US" dirty="0"/>
              <a:t>, INFINITE);</a:t>
            </a:r>
          </a:p>
          <a:p>
            <a:r>
              <a:rPr lang="en-US" dirty="0"/>
              <a:t>	</a:t>
            </a:r>
            <a:r>
              <a:rPr lang="en-US" dirty="0" err="1"/>
              <a:t>printf</a:t>
            </a:r>
            <a:r>
              <a:rPr lang="en-US" dirty="0"/>
              <a:t>("Child Complete"); </a:t>
            </a:r>
          </a:p>
          <a:p>
            <a:r>
              <a:rPr lang="en-US" dirty="0"/>
              <a:t>	</a:t>
            </a:r>
            <a:r>
              <a:rPr lang="en-US" dirty="0" err="1"/>
              <a:t>CloseHandle</a:t>
            </a:r>
            <a:r>
              <a:rPr lang="en-US" dirty="0"/>
              <a:t>(</a:t>
            </a:r>
            <a:r>
              <a:rPr lang="en-US" dirty="0" err="1"/>
              <a:t>pi.hProcess</a:t>
            </a:r>
            <a:r>
              <a:rPr lang="en-US" dirty="0"/>
              <a:t>);</a:t>
            </a:r>
          </a:p>
          <a:p>
            <a:r>
              <a:rPr lang="en-US" dirty="0"/>
              <a:t>	</a:t>
            </a:r>
            <a:r>
              <a:rPr lang="en-US" dirty="0" err="1"/>
              <a:t>CloseHandle</a:t>
            </a:r>
            <a:r>
              <a:rPr lang="en-US" dirty="0"/>
              <a:t>(</a:t>
            </a:r>
            <a:r>
              <a:rPr lang="en-US" dirty="0" err="1"/>
              <a:t>pi.hThread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10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/>
          <a:lstStyle/>
          <a:p>
            <a:pPr algn="l" eaLnBrk="1" hangingPunct="1"/>
            <a:r>
              <a:rPr lang="vi-VN" altLang="ja-JP" sz="1800"/>
              <a:t>Chương </a:t>
            </a:r>
            <a:r>
              <a:rPr lang="en-US" altLang="ja-JP" sz="1800">
                <a:latin typeface="Tahoma" pitchFamily="34" charset="0"/>
              </a:rPr>
              <a:t>2</a:t>
            </a:r>
            <a:r>
              <a:rPr lang="vi-VN" altLang="ja-JP" sz="1800"/>
              <a:t> </a:t>
            </a:r>
            <a:r>
              <a:rPr lang="en-US" altLang="ja-JP" sz="1800"/>
              <a:t>Quản lí tiến trình</a:t>
            </a:r>
            <a:br>
              <a:rPr lang="en-US" altLang="ja-JP" sz="1800"/>
            </a:br>
            <a:endParaRPr lang="ja-JP" altLang="en-US" sz="180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408863" cy="4449763"/>
          </a:xfrm>
        </p:spPr>
        <p:txBody>
          <a:bodyPr/>
          <a:lstStyle/>
          <a:p>
            <a:pPr marL="457200" indent="-457200" eaLnBrk="1" hangingPunct="1">
              <a:buFontTx/>
              <a:buAutoNum type="circleNumDbPlain"/>
            </a:pPr>
            <a:r>
              <a:rPr lang="vi-VN" altLang="ja-JP" sz="2800"/>
              <a:t>Tiến trình </a:t>
            </a:r>
            <a:endParaRPr lang="en-US" altLang="ja-JP" sz="2800"/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/>
              <a:t>Luồng (Thread) </a:t>
            </a:r>
            <a:endParaRPr lang="en-US" altLang="ja-JP" sz="2800"/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/>
              <a:t>Điều phối CPU </a:t>
            </a:r>
            <a:endParaRPr lang="en-US" altLang="ja-JP" sz="2800"/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/>
              <a:t>Tài nguyên găng và điều độ tiến trình </a:t>
            </a:r>
            <a:endParaRPr lang="en-US" altLang="ja-JP" sz="2800"/>
          </a:p>
          <a:p>
            <a:pPr marL="457200" indent="-457200" eaLnBrk="1" hangingPunct="1">
              <a:buFontTx/>
              <a:buAutoNum type="circleNumDbPlain"/>
            </a:pPr>
            <a:r>
              <a:rPr lang="vi-VN" altLang="ja-JP" sz="2800"/>
              <a:t>Bế tắc và xử lý bế tắc</a:t>
            </a:r>
            <a:endParaRPr lang="vi-VN" altLang="ja-JP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1.4. Hợp tác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Khái niệm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Điều phối tiến trình (Process Scheduling)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Thao tác trên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Hợp tác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Truyền thông liên tiến trình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1.4. Hợp tác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9075" y="1744110"/>
            <a:ext cx="8839200" cy="4775752"/>
          </a:xfrm>
        </p:spPr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tuần tự 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song 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ja-JP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 lập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ảnh hưởng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 ảnh hưởng bởi 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hợp tác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Ảnh hưởng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chịu ảnh hưởng bởi 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613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Phân loại tiến trình</a:t>
            </a:r>
            <a:endParaRPr lang="vi-VN" altLang="ja-JP" sz="2300">
              <a:solidFill>
                <a:schemeClr val="bg1"/>
              </a:solidFill>
              <a:latin typeface="Tahoma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E3D339-B591-49DD-B315-F5B7BF545AE6}"/>
              </a:ext>
            </a:extLst>
          </p:cNvPr>
          <p:cNvGrpSpPr/>
          <p:nvPr/>
        </p:nvGrpSpPr>
        <p:grpSpPr>
          <a:xfrm>
            <a:off x="2614614" y="2241253"/>
            <a:ext cx="3448049" cy="758309"/>
            <a:chOff x="2438400" y="5606534"/>
            <a:chExt cx="3448049" cy="75830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DA29CF2-C783-4F26-9A2A-9872275C5109}"/>
                </a:ext>
              </a:extLst>
            </p:cNvPr>
            <p:cNvCxnSpPr/>
            <p:nvPr/>
          </p:nvCxnSpPr>
          <p:spPr>
            <a:xfrm>
              <a:off x="2438400" y="6019800"/>
              <a:ext cx="3048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DBF8E1D-72C8-451B-9260-C9D68C3E0144}"/>
                </a:ext>
              </a:extLst>
            </p:cNvPr>
            <p:cNvCxnSpPr/>
            <p:nvPr/>
          </p:nvCxnSpPr>
          <p:spPr>
            <a:xfrm>
              <a:off x="2590800" y="5715000"/>
              <a:ext cx="91440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C61C859-7C9F-40FE-AC1B-E3A26179DD65}"/>
                </a:ext>
              </a:extLst>
            </p:cNvPr>
            <p:cNvCxnSpPr/>
            <p:nvPr/>
          </p:nvCxnSpPr>
          <p:spPr>
            <a:xfrm>
              <a:off x="4114800" y="6324600"/>
              <a:ext cx="9144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D44E03-B67A-4351-8CBB-B8248DB818A3}"/>
                </a:ext>
              </a:extLst>
            </p:cNvPr>
            <p:cNvCxnSpPr/>
            <p:nvPr/>
          </p:nvCxnSpPr>
          <p:spPr>
            <a:xfrm>
              <a:off x="2590800" y="5715000"/>
              <a:ext cx="0" cy="304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386ADC-A21F-4D84-882A-4F57398B31A6}"/>
                </a:ext>
              </a:extLst>
            </p:cNvPr>
            <p:cNvCxnSpPr>
              <a:cxnSpLocks/>
            </p:cNvCxnSpPr>
            <p:nvPr/>
          </p:nvCxnSpPr>
          <p:spPr>
            <a:xfrm>
              <a:off x="3505200" y="5715000"/>
              <a:ext cx="0" cy="304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213963-D5FF-48A3-A326-6413F027D5A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6019800"/>
              <a:ext cx="0" cy="304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211FEC-FC00-4A3D-89EA-70E443CE2A4A}"/>
                </a:ext>
              </a:extLst>
            </p:cNvPr>
            <p:cNvSpPr txBox="1"/>
            <p:nvPr/>
          </p:nvSpPr>
          <p:spPr>
            <a:xfrm>
              <a:off x="2814638" y="5682734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</a:t>
              </a:r>
              <a:r>
                <a:rPr lang="en-US" b="1" baseline="-25000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589B7E-E6E4-4CB9-80BE-0452EF109158}"/>
                </a:ext>
              </a:extLst>
            </p:cNvPr>
            <p:cNvSpPr txBox="1"/>
            <p:nvPr/>
          </p:nvSpPr>
          <p:spPr>
            <a:xfrm>
              <a:off x="4391025" y="5955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P</a:t>
              </a:r>
              <a:r>
                <a:rPr lang="en-US" b="1" baseline="-25000" dirty="0">
                  <a:solidFill>
                    <a:srgbClr val="7030A0"/>
                  </a:solidFill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540749-27DE-45F0-9DD9-1E8541971A75}"/>
                </a:ext>
              </a:extLst>
            </p:cNvPr>
            <p:cNvSpPr txBox="1"/>
            <p:nvPr/>
          </p:nvSpPr>
          <p:spPr>
            <a:xfrm>
              <a:off x="2481262" y="5995511"/>
              <a:ext cx="5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ts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4C9489-D554-4A81-90BC-E6E47740348B}"/>
                </a:ext>
              </a:extLst>
            </p:cNvPr>
            <p:cNvSpPr txBox="1"/>
            <p:nvPr/>
          </p:nvSpPr>
          <p:spPr>
            <a:xfrm>
              <a:off x="3200401" y="5972175"/>
              <a:ext cx="5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tf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A7C150-5ED1-407C-9168-13C71ADADDAB}"/>
                </a:ext>
              </a:extLst>
            </p:cNvPr>
            <p:cNvSpPr txBox="1"/>
            <p:nvPr/>
          </p:nvSpPr>
          <p:spPr>
            <a:xfrm>
              <a:off x="4010024" y="5606534"/>
              <a:ext cx="5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ts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1B1038-EBC8-479E-9987-D0E7EB313B24}"/>
                </a:ext>
              </a:extLst>
            </p:cNvPr>
            <p:cNvSpPr txBox="1"/>
            <p:nvPr/>
          </p:nvSpPr>
          <p:spPr>
            <a:xfrm>
              <a:off x="5353050" y="5606534"/>
              <a:ext cx="5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endParaRPr lang="en-US" baseline="-250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89F54E-53B2-4C8D-84B4-6E8334D8FC9B}"/>
              </a:ext>
            </a:extLst>
          </p:cNvPr>
          <p:cNvGrpSpPr/>
          <p:nvPr/>
        </p:nvGrpSpPr>
        <p:grpSpPr>
          <a:xfrm>
            <a:off x="2657476" y="3558025"/>
            <a:ext cx="3448049" cy="758905"/>
            <a:chOff x="2767894" y="5573545"/>
            <a:chExt cx="3448049" cy="75890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A173B5-F7D9-4575-84FE-DE3F1DD01879}"/>
                </a:ext>
              </a:extLst>
            </p:cNvPr>
            <p:cNvCxnSpPr/>
            <p:nvPr/>
          </p:nvCxnSpPr>
          <p:spPr>
            <a:xfrm>
              <a:off x="2767894" y="5986811"/>
              <a:ext cx="3048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6FF4E10-5734-4FA7-A77B-16D1C726D1D4}"/>
                </a:ext>
              </a:extLst>
            </p:cNvPr>
            <p:cNvCxnSpPr>
              <a:cxnSpLocks/>
            </p:cNvCxnSpPr>
            <p:nvPr/>
          </p:nvCxnSpPr>
          <p:spPr>
            <a:xfrm>
              <a:off x="2920294" y="5682011"/>
              <a:ext cx="1951745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9588B5-02DB-4A49-BE6E-64E668DE73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294" y="6291611"/>
              <a:ext cx="1295400" cy="16907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F93688-89A9-4651-94C9-5CDC30A6F859}"/>
                </a:ext>
              </a:extLst>
            </p:cNvPr>
            <p:cNvCxnSpPr/>
            <p:nvPr/>
          </p:nvCxnSpPr>
          <p:spPr>
            <a:xfrm>
              <a:off x="2920294" y="5682011"/>
              <a:ext cx="0" cy="304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A66FA2-6230-4081-817E-DFD75F8723DA}"/>
                </a:ext>
              </a:extLst>
            </p:cNvPr>
            <p:cNvCxnSpPr>
              <a:cxnSpLocks/>
            </p:cNvCxnSpPr>
            <p:nvPr/>
          </p:nvCxnSpPr>
          <p:spPr>
            <a:xfrm>
              <a:off x="4872917" y="5714277"/>
              <a:ext cx="0" cy="304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BDF48E-6CD3-4520-A2B1-4B7FC344AA06}"/>
                </a:ext>
              </a:extLst>
            </p:cNvPr>
            <p:cNvCxnSpPr>
              <a:cxnSpLocks/>
            </p:cNvCxnSpPr>
            <p:nvPr/>
          </p:nvCxnSpPr>
          <p:spPr>
            <a:xfrm>
              <a:off x="4063294" y="6027054"/>
              <a:ext cx="0" cy="304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ADC9C-24C3-42FC-95F0-5EB96A9F57F0}"/>
                </a:ext>
              </a:extLst>
            </p:cNvPr>
            <p:cNvSpPr txBox="1"/>
            <p:nvPr/>
          </p:nvSpPr>
          <p:spPr>
            <a:xfrm>
              <a:off x="3144131" y="5649745"/>
              <a:ext cx="533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</a:t>
              </a:r>
              <a:r>
                <a:rPr lang="en-US" b="1" baseline="-25000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5AEBDF-A6F6-4574-A66A-CC648B81329F}"/>
                </a:ext>
              </a:extLst>
            </p:cNvPr>
            <p:cNvSpPr txBox="1"/>
            <p:nvPr/>
          </p:nvSpPr>
          <p:spPr>
            <a:xfrm>
              <a:off x="4389086" y="596311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P</a:t>
              </a:r>
              <a:r>
                <a:rPr lang="en-US" b="1" baseline="-25000" dirty="0">
                  <a:solidFill>
                    <a:srgbClr val="7030A0"/>
                  </a:solidFill>
                </a:rPr>
                <a:t>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E6ABEF-7361-4004-94F0-0EAEEFC0C1DB}"/>
                </a:ext>
              </a:extLst>
            </p:cNvPr>
            <p:cNvSpPr txBox="1"/>
            <p:nvPr/>
          </p:nvSpPr>
          <p:spPr>
            <a:xfrm>
              <a:off x="2810756" y="5962522"/>
              <a:ext cx="5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ts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F772ED-3F51-4744-8809-4DC4E8062C0B}"/>
                </a:ext>
              </a:extLst>
            </p:cNvPr>
            <p:cNvSpPr txBox="1"/>
            <p:nvPr/>
          </p:nvSpPr>
          <p:spPr>
            <a:xfrm>
              <a:off x="4914904" y="5652630"/>
              <a:ext cx="5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tf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AD6D4A-F114-4378-801C-68A48DF9532A}"/>
                </a:ext>
              </a:extLst>
            </p:cNvPr>
            <p:cNvSpPr txBox="1"/>
            <p:nvPr/>
          </p:nvSpPr>
          <p:spPr>
            <a:xfrm>
              <a:off x="3982334" y="5642905"/>
              <a:ext cx="5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ts</a:t>
              </a:r>
              <a:r>
                <a:rPr lang="en-US" baseline="-25000" dirty="0" err="1"/>
                <a:t>b</a:t>
              </a:r>
              <a:endParaRPr lang="en-US" baseline="-25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01361D-AD43-4D10-8E2C-3E7CD6B0B836}"/>
                </a:ext>
              </a:extLst>
            </p:cNvPr>
            <p:cNvSpPr txBox="1"/>
            <p:nvPr/>
          </p:nvSpPr>
          <p:spPr>
            <a:xfrm>
              <a:off x="5682544" y="5573545"/>
              <a:ext cx="533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404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1.4. Hợp tác tiến 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1" y="1770063"/>
            <a:ext cx="8839200" cy="4859337"/>
          </a:xfrm>
        </p:spPr>
        <p:txBody>
          <a:bodyPr rtlCol="0">
            <a:normAutofit/>
          </a:bodyPr>
          <a:lstStyle/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Mục</a:t>
            </a:r>
            <a:r>
              <a:rPr lang="en-US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đích</a:t>
            </a:r>
            <a:r>
              <a:rPr lang="vi-VN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ja-JP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Chia sẻ thông tin </a:t>
            </a:r>
            <a:endParaRPr lang="en-US" altLang="ja-JP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Tăng tốc độ tính toán </a:t>
            </a:r>
            <a:endParaRPr lang="en-US" altLang="ja-JP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Module hóa </a:t>
            </a:r>
            <a:endParaRPr lang="en-US" altLang="ja-JP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Tiện dụng</a:t>
            </a: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Đ</a:t>
            </a:r>
            <a:r>
              <a:rPr lang="vi-VN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òi hỏi cơ chế cho phép </a:t>
            </a:r>
            <a:endParaRPr lang="en-US" altLang="ja-JP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Truyền thông </a:t>
            </a:r>
            <a:r>
              <a:rPr lang="vi-VN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giữa các </a:t>
            </a:r>
            <a:r>
              <a:rPr lang="en-US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TT</a:t>
            </a: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sz="24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Đồng bộ </a:t>
            </a:r>
            <a:r>
              <a:rPr lang="vi-VN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hóa hoạt động của các </a:t>
            </a:r>
            <a:r>
              <a:rPr lang="en-US" altLang="ja-JP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TT</a:t>
            </a:r>
            <a:endParaRPr lang="ja-JP" alt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613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1pPr>
            <a:lvl2pPr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HGP明朝E" pitchFamily="18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Hợp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tác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tiến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trình</a:t>
            </a:r>
            <a:r>
              <a:rPr lang="en-US" altLang="ja-JP" sz="23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endParaRPr lang="vi-VN" altLang="ja-JP" sz="2300" dirty="0">
              <a:solidFill>
                <a:schemeClr val="bg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9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1"/>
          <p:cNvSpPr>
            <a:spLocks noGrp="1"/>
          </p:cNvSpPr>
          <p:nvPr>
            <p:ph idx="1"/>
          </p:nvPr>
        </p:nvSpPr>
        <p:spPr>
          <a:xfrm>
            <a:off x="381000" y="3613150"/>
            <a:ext cx="8382000" cy="3451225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vi-VN" altLang="ja-JP" sz="2000" dirty="0"/>
              <a:t>Hệ thống gồm 2 tiến trình 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vi-VN" altLang="ja-JP" sz="2000" dirty="0"/>
              <a:t>Producer</a:t>
            </a:r>
            <a:r>
              <a:rPr lang="vi-VN" altLang="ja-JP" sz="2000" dirty="0">
                <a:solidFill>
                  <a:schemeClr val="tx1"/>
                </a:solidFill>
              </a:rPr>
              <a:t> sản xuất ra các sản phẩm 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vi-VN" altLang="ja-JP" sz="2000" dirty="0"/>
              <a:t>Consumer </a:t>
            </a:r>
            <a:r>
              <a:rPr lang="vi-VN" altLang="ja-JP" sz="2000" dirty="0">
                <a:solidFill>
                  <a:schemeClr val="tx1"/>
                </a:solidFill>
              </a:rPr>
              <a:t>tiêu thụ các sản phẩm được sản xuất ra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vi-VN" altLang="ja-JP" sz="2000" dirty="0"/>
              <a:t>Ứng dụng 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vi-VN" altLang="ja-JP" sz="1800" dirty="0">
                <a:solidFill>
                  <a:schemeClr val="tx1"/>
                </a:solidFill>
              </a:rPr>
              <a:t>Chương trình in (</a:t>
            </a:r>
            <a:r>
              <a:rPr lang="vi-VN" altLang="ja-JP" sz="1800" dirty="0">
                <a:solidFill>
                  <a:srgbClr val="0070C0"/>
                </a:solidFill>
              </a:rPr>
              <a:t>producer</a:t>
            </a:r>
            <a:r>
              <a:rPr lang="vi-VN" altLang="ja-JP" sz="1800" dirty="0">
                <a:solidFill>
                  <a:schemeClr val="tx1"/>
                </a:solidFill>
              </a:rPr>
              <a:t>) sản xuất ra các ký tự được tiêu thụ bởi bộ điều khiển máy in (</a:t>
            </a:r>
            <a:r>
              <a:rPr lang="vi-VN" altLang="ja-JP" sz="1800" dirty="0">
                <a:solidFill>
                  <a:srgbClr val="0070C0"/>
                </a:solidFill>
              </a:rPr>
              <a:t>consumer</a:t>
            </a:r>
            <a:r>
              <a:rPr lang="vi-VN" altLang="ja-JP" sz="1800" dirty="0">
                <a:solidFill>
                  <a:schemeClr val="tx1"/>
                </a:solidFill>
              </a:rPr>
              <a:t>) 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vi-VN" altLang="ja-JP" sz="1800" dirty="0">
                <a:solidFill>
                  <a:schemeClr val="tx1"/>
                </a:solidFill>
              </a:rPr>
              <a:t>Trình dịch (</a:t>
            </a:r>
            <a:r>
              <a:rPr lang="vi-VN" altLang="ja-JP" sz="1800" dirty="0">
                <a:solidFill>
                  <a:srgbClr val="0070C0"/>
                </a:solidFill>
              </a:rPr>
              <a:t>producer</a:t>
            </a:r>
            <a:r>
              <a:rPr lang="vi-VN" altLang="ja-JP" sz="1800" dirty="0">
                <a:solidFill>
                  <a:schemeClr val="tx1"/>
                </a:solidFill>
              </a:rPr>
              <a:t>) sản xuất ra mã hợp ngữ, trình hợp ngữ (</a:t>
            </a:r>
            <a:r>
              <a:rPr lang="vi-VN" altLang="ja-JP" sz="1800" dirty="0">
                <a:solidFill>
                  <a:srgbClr val="0070C0"/>
                </a:solidFill>
              </a:rPr>
              <a:t>consumer/producer</a:t>
            </a:r>
            <a:r>
              <a:rPr lang="vi-VN" altLang="ja-JP" sz="1800" dirty="0">
                <a:solidFill>
                  <a:schemeClr val="tx1"/>
                </a:solidFill>
              </a:rPr>
              <a:t>) tiêu thụ mã hợp ngữ rồi sản xuất ra module đối tượng được bộ thực hiện (</a:t>
            </a:r>
            <a:r>
              <a:rPr lang="vi-VN" altLang="ja-JP" sz="1800" dirty="0">
                <a:solidFill>
                  <a:srgbClr val="0070C0"/>
                </a:solidFill>
              </a:rPr>
              <a:t>consumer</a:t>
            </a:r>
            <a:r>
              <a:rPr lang="vi-VN" altLang="ja-JP" sz="1800" dirty="0">
                <a:solidFill>
                  <a:schemeClr val="tx1"/>
                </a:solidFill>
              </a:rPr>
              <a:t>) tiêu thụ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419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/>
              <a:t>Chương </a:t>
            </a:r>
            <a:r>
              <a:rPr lang="en-US" altLang="ja-JP" sz="1600"/>
              <a:t>2</a:t>
            </a:r>
            <a:r>
              <a:rPr lang="vi-VN" altLang="ja-JP" sz="1600"/>
              <a:t> </a:t>
            </a:r>
            <a:r>
              <a:rPr lang="en-US" altLang="ja-JP" sz="1600"/>
              <a:t>Quản lí tiến trình</a:t>
            </a:r>
            <a:br>
              <a:rPr lang="en-US" altLang="ja-JP" sz="1600"/>
            </a:br>
            <a:r>
              <a:rPr lang="en-US" altLang="ja-JP" sz="1600"/>
              <a:t>          1. Tiến trình</a:t>
            </a:r>
            <a:br>
              <a:rPr lang="en-US" altLang="ja-JP" sz="1600"/>
            </a:br>
            <a:r>
              <a:rPr lang="en-US" altLang="ja-JP" sz="1600"/>
              <a:t>             1.4. Hợp tác tiến trình</a:t>
            </a:r>
            <a:endParaRPr lang="ja-JP" altLang="en-US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</a:t>
            </a:r>
          </a:p>
        </p:txBody>
      </p:sp>
      <p:pic>
        <p:nvPicPr>
          <p:cNvPr id="4198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47561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1"/>
          <p:cNvSpPr>
            <a:spLocks noGrp="1"/>
          </p:cNvSpPr>
          <p:nvPr>
            <p:ph idx="1"/>
          </p:nvPr>
        </p:nvSpPr>
        <p:spPr>
          <a:xfrm>
            <a:off x="194469" y="2209800"/>
            <a:ext cx="8755062" cy="493077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hoạt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động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đồng</a:t>
            </a:r>
            <a:r>
              <a:rPr lang="en-US" altLang="ja-JP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thời</a:t>
            </a:r>
            <a:b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vùng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đệm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ja-JP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chứa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đượ̣c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điền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bởi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solidFill>
                  <a:srgbClr val="31B6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được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lấy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bởi</a:t>
            </a:r>
            <a:r>
              <a:rPr lang="en-US" altLang="ja-JP" dirty="0">
                <a:solidFill>
                  <a:srgbClr val="31B6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dirty="0">
                <a:solidFill>
                  <a:srgbClr val="31B6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  <a:r>
              <a:rPr lang="en-US" altLang="ja-JP" dirty="0">
                <a:solidFill>
                  <a:srgbClr val="31B6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Vị trí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trống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tiếp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vùng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đệm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lvl="1">
              <a:buFont typeface="Arial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Vị trí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đầy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đầu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tiên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vùng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đệm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 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vùng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đệm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Producer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Consumer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phải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đồng</a:t>
            </a:r>
            <a:r>
              <a:rPr lang="en-US" altLang="ja-JP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altLang="ja-JP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gắng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được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xuất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30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/>
              <a:t>Chương </a:t>
            </a:r>
            <a:r>
              <a:rPr lang="en-US" altLang="ja-JP" sz="1600"/>
              <a:t>2</a:t>
            </a:r>
            <a:r>
              <a:rPr lang="vi-VN" altLang="ja-JP" sz="1600"/>
              <a:t> </a:t>
            </a:r>
            <a:r>
              <a:rPr lang="en-US" altLang="ja-JP" sz="1600"/>
              <a:t>Quản lí tiến trình</a:t>
            </a:r>
            <a:br>
              <a:rPr lang="en-US" altLang="ja-JP" sz="1600"/>
            </a:br>
            <a:r>
              <a:rPr lang="en-US" altLang="ja-JP" sz="1600"/>
              <a:t>          1. Tiến trình</a:t>
            </a:r>
            <a:br>
              <a:rPr lang="en-US" altLang="ja-JP" sz="1600"/>
            </a:br>
            <a:r>
              <a:rPr lang="en-US" altLang="ja-JP" sz="1600"/>
              <a:t>             1.4. Hợp tác tiến trình</a:t>
            </a:r>
            <a:endParaRPr lang="ja-JP" altLang="en-US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1"/>
          <p:cNvSpPr>
            <a:spLocks noGrp="1"/>
          </p:cNvSpPr>
          <p:nvPr>
            <p:ph idx="1"/>
          </p:nvPr>
        </p:nvSpPr>
        <p:spPr>
          <a:xfrm>
            <a:off x="381000" y="2209800"/>
            <a:ext cx="8532813" cy="4702175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ja-JP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Vùng</a:t>
            </a:r>
            <a:r>
              <a:rPr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đệm</a:t>
            </a:r>
            <a:r>
              <a:rPr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 </a:t>
            </a:r>
            <a:r>
              <a:rPr lang="en-US" altLang="ja-JP" sz="2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ja-JP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altLang="ja-JP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hạn</a:t>
            </a:r>
            <a:endParaRPr lang="en-US" altLang="ja-JP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Buffer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rỗng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phải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đợi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ja-JP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Producer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phải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đợi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buffer 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Vùng</a:t>
            </a:r>
            <a:r>
              <a:rPr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đệm</a:t>
            </a:r>
            <a:r>
              <a:rPr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 l</a:t>
            </a:r>
            <a:r>
              <a:rPr lang="vi-VN" altLang="ja-JP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ja-JP" sz="2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altLang="ja-JP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hữu</a:t>
            </a:r>
            <a:r>
              <a:rPr lang="en-US" altLang="ja-JP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hạn</a:t>
            </a:r>
            <a:r>
              <a:rPr lang="en-US" altLang="ja-JP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Buffer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rỗng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phải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đợi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ja-JP" sz="2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Producer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phải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đợi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nếu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vùng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đệm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đầy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30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/>
              <a:t>Chương </a:t>
            </a:r>
            <a:r>
              <a:rPr lang="en-US" altLang="ja-JP" sz="1600"/>
              <a:t>2</a:t>
            </a:r>
            <a:r>
              <a:rPr lang="vi-VN" altLang="ja-JP" sz="1600"/>
              <a:t> </a:t>
            </a:r>
            <a:r>
              <a:rPr lang="en-US" altLang="ja-JP" sz="1600"/>
              <a:t>Quản lí tiến trình</a:t>
            </a:r>
            <a:br>
              <a:rPr lang="en-US" altLang="ja-JP" sz="1600"/>
            </a:br>
            <a:r>
              <a:rPr lang="en-US" altLang="ja-JP" sz="1600"/>
              <a:t>          1. Tiến trình</a:t>
            </a:r>
            <a:br>
              <a:rPr lang="en-US" altLang="ja-JP" sz="1600"/>
            </a:br>
            <a:r>
              <a:rPr lang="en-US" altLang="ja-JP" sz="1600"/>
              <a:t>             1.4. Hợp tác tiến trình</a:t>
            </a:r>
            <a:endParaRPr lang="ja-JP" altLang="en-US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  <a:r>
              <a:rPr lang="en-US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I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219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vi-VN" altLang="ja-JP" sz="1600"/>
              <a:t>Chương </a:t>
            </a:r>
            <a:r>
              <a:rPr lang="en-US" altLang="ja-JP" sz="1600"/>
              <a:t>2</a:t>
            </a:r>
            <a:r>
              <a:rPr lang="vi-VN" altLang="ja-JP" sz="1600"/>
              <a:t> </a:t>
            </a:r>
            <a:r>
              <a:rPr lang="en-US" altLang="ja-JP" sz="1600"/>
              <a:t>Quản lí tiến trình</a:t>
            </a:r>
            <a:br>
              <a:rPr lang="en-US" altLang="ja-JP" sz="1600"/>
            </a:br>
            <a:r>
              <a:rPr lang="en-US" altLang="ja-JP" sz="1600"/>
              <a:t>          1. Tiến trình</a:t>
            </a:r>
            <a:br>
              <a:rPr lang="en-US" altLang="ja-JP" sz="1600"/>
            </a:br>
            <a:r>
              <a:rPr lang="en-US" altLang="ja-JP" sz="1600"/>
              <a:t>             1.4. Hợp tác tiến trình</a:t>
            </a:r>
            <a:endParaRPr lang="ja-JP" altLang="en-US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toán người sản xuất (producer)-người tiêu thụ(consumer) II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71463" y="1978025"/>
            <a:ext cx="8601075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/>
              <a:t>Producer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1334" y="4363791"/>
            <a:ext cx="8601075" cy="381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i="1" dirty="0"/>
              <a:t>Consumer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250EE3-42F9-4D44-8C13-E71D38DC5A5E}"/>
              </a:ext>
            </a:extLst>
          </p:cNvPr>
          <p:cNvSpPr/>
          <p:nvPr/>
        </p:nvSpPr>
        <p:spPr>
          <a:xfrm>
            <a:off x="271463" y="2375084"/>
            <a:ext cx="8601074" cy="1982787"/>
          </a:xfrm>
          <a:prstGeom prst="roundRect">
            <a:avLst>
              <a:gd name="adj" fmla="val 36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while(1) {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/*produce an item in </a:t>
            </a:r>
            <a:r>
              <a:rPr lang="en-US" altLang="ja-JP" dirty="0" err="1">
                <a:solidFill>
                  <a:schemeClr val="tx1"/>
                </a:solidFill>
              </a:rPr>
              <a:t>nextProduced</a:t>
            </a:r>
            <a:r>
              <a:rPr lang="en-US" altLang="ja-JP" dirty="0">
                <a:solidFill>
                  <a:schemeClr val="tx1"/>
                </a:solidFill>
              </a:rPr>
              <a:t>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while (Counter == BUFFER_SIZE) ; /*do nothing*/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Buffer[IN] = </a:t>
            </a:r>
            <a:r>
              <a:rPr lang="en-US" altLang="ja-JP" dirty="0" err="1">
                <a:solidFill>
                  <a:schemeClr val="tx1"/>
                </a:solidFill>
              </a:rPr>
              <a:t>nextProduced</a:t>
            </a:r>
            <a:r>
              <a:rPr lang="en-US" altLang="ja-JP" dirty="0">
                <a:solidFill>
                  <a:schemeClr val="tx1"/>
                </a:solidFill>
              </a:rPr>
              <a:t>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IN = (IN + 1) % BUFFER_SIZE;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Counter++;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2B0010-ECFD-42FF-B69C-956310268B3F}"/>
              </a:ext>
            </a:extLst>
          </p:cNvPr>
          <p:cNvSpPr/>
          <p:nvPr/>
        </p:nvSpPr>
        <p:spPr>
          <a:xfrm>
            <a:off x="271463" y="4744791"/>
            <a:ext cx="8580946" cy="1982787"/>
          </a:xfrm>
          <a:prstGeom prst="roundRect">
            <a:avLst>
              <a:gd name="adj" fmla="val 36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while(1){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while(Counter == 0) ; /*do nothing*/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</a:t>
            </a:r>
            <a:r>
              <a:rPr lang="en-US" altLang="ja-JP" dirty="0" err="1">
                <a:solidFill>
                  <a:schemeClr val="tx1"/>
                </a:solidFill>
              </a:rPr>
              <a:t>nextConsumed</a:t>
            </a:r>
            <a:r>
              <a:rPr lang="en-US" altLang="ja-JP" dirty="0">
                <a:solidFill>
                  <a:schemeClr val="tx1"/>
                </a:solidFill>
              </a:rPr>
              <a:t> = Buffer[OUT];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 OUT =(OUT + 1) % BUFFER_SIZE;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        Counter--; /*consume the item in </a:t>
            </a:r>
            <a:r>
              <a:rPr lang="en-US" altLang="ja-JP" dirty="0" err="1">
                <a:solidFill>
                  <a:schemeClr val="tx1"/>
                </a:solidFill>
              </a:rPr>
              <a:t>nextConsumed</a:t>
            </a:r>
            <a:r>
              <a:rPr lang="en-US" altLang="ja-JP" dirty="0">
                <a:solidFill>
                  <a:schemeClr val="tx1"/>
                </a:solidFill>
              </a:rPr>
              <a:t>*/ </a:t>
            </a:r>
          </a:p>
          <a:p>
            <a:pPr marL="0" indent="0">
              <a:buFont typeface="Symbol" pitchFamily="18" charset="2"/>
              <a:buNone/>
            </a:pPr>
            <a:r>
              <a:rPr lang="en-US" altLang="ja-JP" dirty="0">
                <a:solidFill>
                  <a:schemeClr val="tx1"/>
                </a:solidFill>
              </a:rPr>
              <a:t>}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r>
              <a:rPr lang="en-US" altLang="ja-JP" sz="1800" dirty="0"/>
              <a:t>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Khái niệm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Điều phối tiến trình (Process Scheduling)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Thao tác trên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Hợp tác tiến trình </a:t>
            </a: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en-US" altLang="ja-JP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Truyền thông liên tiến trình</a:t>
            </a:r>
            <a:endParaRPr lang="ja-JP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6083" name="Content Placeholder 1"/>
          <p:cNvSpPr>
            <a:spLocks noGrp="1"/>
          </p:cNvSpPr>
          <p:nvPr>
            <p:ph idx="1"/>
          </p:nvPr>
        </p:nvSpPr>
        <p:spPr>
          <a:xfrm>
            <a:off x="236538" y="1992313"/>
            <a:ext cx="6773862" cy="4713287"/>
          </a:xfrm>
        </p:spPr>
        <p:txBody>
          <a:bodyPr/>
          <a:lstStyle/>
          <a:p>
            <a:pPr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ja-JP" sz="2200" dirty="0" err="1">
                <a:latin typeface="Tahoma" pitchFamily="34" charset="0"/>
                <a:cs typeface="Tahoma" pitchFamily="34" charset="0"/>
              </a:rPr>
              <a:t>Mô</a:t>
            </a:r>
            <a:r>
              <a:rPr lang="en-US" altLang="ja-JP" sz="22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200" dirty="0" err="1">
                <a:latin typeface="Tahoma" pitchFamily="34" charset="0"/>
                <a:cs typeface="Tahoma" pitchFamily="34" charset="0"/>
              </a:rPr>
              <a:t>hình</a:t>
            </a:r>
            <a:r>
              <a:rPr lang="en-US" altLang="ja-JP" sz="22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bộ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nhơ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́ </a:t>
            </a:r>
            <a:r>
              <a:rPr lang="en-US" altLang="ja-JP" sz="2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dùng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chung</a:t>
            </a:r>
            <a:endParaRPr lang="en-US" altLang="ja-JP" sz="22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Các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TT 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chia sẻ </a:t>
            </a:r>
            <a:r>
              <a:rPr lang="en-US" altLang="ja-JP" sz="2000" dirty="0" err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vùng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nhơ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́ </a:t>
            </a:r>
            <a:r>
              <a:rPr lang="en-US" altLang="ja-JP" sz="2000" dirty="0" err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chính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ja-JP" sz="2000" dirty="0">
                <a:latin typeface="Tahoma" pitchFamily="34" charset="0"/>
                <a:cs typeface="Tahoma" pitchFamily="34" charset="0"/>
              </a:rPr>
              <a:t>Mã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cài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đặ̆t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được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viết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tường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minh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bởi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người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lập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trình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ứng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dụng</a:t>
            </a:r>
            <a:endParaRPr lang="en-US" altLang="ja-JP" sz="2000" dirty="0">
              <a:latin typeface="Tahoma" pitchFamily="34" charset="0"/>
              <a:cs typeface="Tahoma" pitchFamily="34" charset="0"/>
            </a:endParaRP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ja-JP" sz="2000" dirty="0">
                <a:latin typeface="Tahoma" pitchFamily="34" charset="0"/>
                <a:cs typeface="Tahoma" pitchFamily="34" charset="0"/>
              </a:rPr>
              <a:t>Ví dụ: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Bài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toán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Producer-Consumer 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endParaRPr lang="en-US" altLang="ja-JP" sz="2000" dirty="0">
              <a:latin typeface="Tahoma" pitchFamily="34" charset="0"/>
              <a:cs typeface="Tahoma" pitchFamily="34" charset="0"/>
            </a:endParaRP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endParaRPr lang="en-US" altLang="ja-JP" sz="2000" dirty="0">
              <a:latin typeface="Tahoma" pitchFamily="34" charset="0"/>
              <a:cs typeface="Tahoma" pitchFamily="34" charset="0"/>
            </a:endParaRP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endParaRPr lang="en-US" altLang="ja-JP" sz="2000" dirty="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ja-JP" sz="2200" dirty="0" err="1">
                <a:latin typeface="Tahoma" pitchFamily="34" charset="0"/>
                <a:cs typeface="Tahoma" pitchFamily="34" charset="0"/>
              </a:rPr>
              <a:t>Mô</a:t>
            </a:r>
            <a:r>
              <a:rPr lang="en-US" altLang="ja-JP" sz="22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200" dirty="0" err="1">
                <a:latin typeface="Tahoma" pitchFamily="34" charset="0"/>
                <a:cs typeface="Tahoma" pitchFamily="34" charset="0"/>
              </a:rPr>
              <a:t>hình</a:t>
            </a:r>
            <a:r>
              <a:rPr lang="en-US" altLang="ja-JP" sz="22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truyền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thông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liên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TT (</a:t>
            </a:r>
            <a:r>
              <a:rPr lang="en-US" altLang="ja-JP" sz="2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Interprocess</a:t>
            </a:r>
            <a:r>
              <a:rPr lang="en-US" altLang="ja-JP" sz="2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communication) 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ja-JP" sz="2000" dirty="0">
                <a:latin typeface="Tahoma" pitchFamily="34" charset="0"/>
                <a:cs typeface="Tahoma" pitchFamily="34" charset="0"/>
              </a:rPr>
              <a:t>Là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cơ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chế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cho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phép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các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TT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truyền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thông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va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̀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đồng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bộ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các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hoạt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động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Thường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được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sử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dụng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trong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các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hệ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phân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tán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khi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các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 TT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truyền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thông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nằm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trên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các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máy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khác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nhau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(chat) 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Đảm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bảo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latin typeface="Tahoma" pitchFamily="34" charset="0"/>
                <a:cs typeface="Tahoma" pitchFamily="34" charset="0"/>
              </a:rPr>
              <a:t>bởi</a:t>
            </a:r>
            <a:r>
              <a:rPr lang="en-US" altLang="ja-JP" sz="20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hệ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thống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truyền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thông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2000" dirty="0" err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điệp</a:t>
            </a:r>
            <a:r>
              <a:rPr lang="en-US" altLang="ja-JP" sz="2000" dirty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</a:t>
            </a:r>
          </a:p>
          <a:p>
            <a:pPr lvl="1">
              <a:lnSpc>
                <a:spcPct val="80000"/>
              </a:lnSpc>
            </a:pPr>
            <a:endParaRPr lang="en-US" altLang="ja-JP" sz="20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Trao đổi giữa các tiến trình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BBBC95-702C-464D-91E6-60B9158C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319" y="4470401"/>
            <a:ext cx="2049685" cy="2246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798E0-B04D-4044-9780-DACB0389A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221" y="2093027"/>
            <a:ext cx="1935652" cy="224631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7107" name="Content Placeholder 1"/>
          <p:cNvSpPr>
            <a:spLocks noGrp="1"/>
          </p:cNvSpPr>
          <p:nvPr>
            <p:ph idx="1"/>
          </p:nvPr>
        </p:nvSpPr>
        <p:spPr>
          <a:xfrm>
            <a:off x="236538" y="1992313"/>
            <a:ext cx="8907462" cy="417988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phép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các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TT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đổi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với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không</a:t>
            </a:r>
            <a:r>
              <a:rPr lang="en-US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qua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dụng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các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biến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Yêu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cầu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tác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bản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(</a:t>
            </a:r>
            <a:r>
              <a:rPr lang="en-US" altLang="ja-JP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US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Các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có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kích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thước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định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hoặc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đổi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định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dê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̃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cài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đặt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mức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hẹ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̂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thống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nhiệm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vụ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lập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trình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</a:p>
          <a:p>
            <a:pPr lvl="2">
              <a:buFont typeface="Arial" pitchFamily="34" charset="0"/>
              <a:buChar char="•"/>
            </a:pP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đổi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cài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đặt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mức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hẹ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̂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thống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phức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tạp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lập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trình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̛n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giản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 (</a:t>
            </a:r>
            <a:r>
              <a:rPr lang="en-US" altLang="ja-JP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US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buFont typeface="Arial" pitchFamily="34" charset="0"/>
              <a:buChar char="•"/>
            </a:pP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Nếu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solidFill>
                  <a:srgbClr val="00B05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2</a:t>
            </a:r>
            <a:r>
              <a:rPr lang="en-US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TT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̀ Q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muốn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đổi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chúng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cần</a:t>
            </a:r>
            <a:endParaRPr lang="en-US" altLang="ja-JP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Thiết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lập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1 </a:t>
            </a:r>
            <a:r>
              <a:rPr lang="en-US" altLang="ja-JP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liên</a:t>
            </a:r>
            <a:r>
              <a:rPr lang="en-US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kết</a:t>
            </a:r>
            <a:r>
              <a:rPr lang="en-US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truyền</a:t>
            </a:r>
            <a:r>
              <a:rPr lang="en-US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thông</a:t>
            </a:r>
            <a:r>
              <a:rPr lang="en-US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vật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́/logic)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giữa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chúng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đổi</a:t>
            </a:r>
            <a:r>
              <a:rPr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các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nhơ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các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tác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send/receive </a:t>
            </a:r>
          </a:p>
          <a:p>
            <a:pPr lvl="1"/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Hệ thống truyền thông điệp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1229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(Process Scheduling) 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Thao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buFont typeface="Wingdings" pitchFamily="2" charset="2"/>
              <a:buChar char="l"/>
            </a:pP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8131" name="Content Placeholder 1"/>
          <p:cNvSpPr>
            <a:spLocks noGrp="1"/>
          </p:cNvSpPr>
          <p:nvPr>
            <p:ph idx="1"/>
          </p:nvPr>
        </p:nvSpPr>
        <p:spPr>
          <a:xfrm>
            <a:off x="236538" y="1992313"/>
            <a:ext cx="8907462" cy="471328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Các vấn đề cài đặt</a:t>
            </a:r>
            <a:b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Các liên kết được thiết lập như thế nào?</a:t>
            </a:r>
            <a:b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Một liên kết có thể dùng cho nhiều hơn 2 TT?</a:t>
            </a:r>
            <a:b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 nhiêu liên kết có thể tồn tại giữa mọi </a:t>
            </a:r>
            <a:r>
              <a:rPr lang="en-US" altLang="ja-JP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cặp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TT?</a:t>
            </a:r>
            <a:b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Kích thước thông báo mà liên kết chấp nhận cố định/thay </a:t>
            </a:r>
            <a:r>
              <a:rPr lang="en-US" altLang="ja-JP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đổi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303213" lvl="1" indent="0">
              <a:buNone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Liên kết một hay hai chiều? </a:t>
            </a:r>
          </a:p>
          <a:p>
            <a:pPr lvl="1"/>
            <a:endParaRPr lang="en-US" altLang="ja-JP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Hệ thống truyền thông điệp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9155" name="Content Placeholder 1"/>
          <p:cNvSpPr>
            <a:spLocks noGrp="1"/>
          </p:cNvSpPr>
          <p:nvPr>
            <p:ph idx="1"/>
          </p:nvPr>
        </p:nvSpPr>
        <p:spPr>
          <a:xfrm>
            <a:off x="236538" y="2514600"/>
            <a:ext cx="8907462" cy="41910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ja-JP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Các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 </a:t>
            </a:r>
            <a:r>
              <a:rPr lang="en-US" altLang="ja-JP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phải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gọi </a:t>
            </a:r>
            <a:r>
              <a:rPr lang="en-US" altLang="ja-JP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tên</a:t>
            </a:r>
            <a:r>
              <a:rPr lang="en-US" altLang="ja-JP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en-US" altLang="ja-JP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/gửi </a:t>
            </a:r>
            <a:r>
              <a:rPr lang="en-US" altLang="ja-JP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một cách tường minh </a:t>
            </a:r>
          </a:p>
          <a:p>
            <a:pPr lvl="1">
              <a:buFont typeface="Wingdings" pitchFamily="2" charset="2"/>
              <a:buChar char="l"/>
            </a:pP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 (P, message) - </a:t>
            </a:r>
            <a:r>
              <a:rPr lang="en-US" altLang="ja-JP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gửi</a:t>
            </a:r>
            <a:r>
              <a:rPr lang="en-US" altLang="ja-JP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altLang="ja-JP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thống</a:t>
            </a:r>
            <a:r>
              <a:rPr lang="en-US" altLang="ja-JP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báo </a:t>
            </a:r>
            <a:r>
              <a:rPr lang="en-US" altLang="ja-JP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tới</a:t>
            </a:r>
            <a:r>
              <a:rPr lang="en-US" altLang="ja-JP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 P </a:t>
            </a:r>
          </a:p>
          <a:p>
            <a:pPr lvl="1">
              <a:buFont typeface="Wingdings" pitchFamily="2" charset="2"/>
              <a:buChar char="l"/>
            </a:pP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receive(Q, message) - </a:t>
            </a:r>
            <a:r>
              <a:rPr lang="en-US" altLang="ja-JP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nhận</a:t>
            </a:r>
            <a:r>
              <a:rPr lang="en-US" altLang="ja-JP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altLang="ja-JP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altLang="ja-JP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báo </a:t>
            </a:r>
            <a:r>
              <a:rPr lang="en-US" altLang="ja-JP" sz="2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altLang="ja-JP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̀ TT Q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buFont typeface="Wingdings" pitchFamily="2" charset="2"/>
              <a:buChar char="l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Tính chất của liên kết truyền thông </a:t>
            </a:r>
          </a:p>
          <a:p>
            <a:pPr lvl="1">
              <a:buFont typeface="Wingdings" pitchFamily="2" charset="2"/>
              <a:buChar char="l"/>
            </a:pPr>
            <a:r>
              <a:rPr lang="en-US" altLang="ja-JP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Được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thiết lập tự động </a:t>
            </a:r>
          </a:p>
          <a:p>
            <a:pPr lvl="1">
              <a:buFont typeface="Wingdings" pitchFamily="2" charset="2"/>
              <a:buChar char="l"/>
            </a:pP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liên kết </a:t>
            </a:r>
            <a:r>
              <a:rPr lang="en-US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gắn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chỉ </a:t>
            </a:r>
            <a:r>
              <a:rPr lang="en-US" altLang="ja-JP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với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altLang="ja-JP" sz="240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cặp</a:t>
            </a:r>
            <a:r>
              <a:rPr lang="en-US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 </a:t>
            </a:r>
            <a:r>
              <a:rPr lang="en-US" altLang="ja-JP" sz="240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truyền</a:t>
            </a:r>
            <a:r>
              <a:rPr lang="en-US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thông </a:t>
            </a:r>
          </a:p>
          <a:p>
            <a:pPr lvl="1">
              <a:buFont typeface="Wingdings" pitchFamily="2" charset="2"/>
              <a:buChar char="l"/>
            </a:pPr>
            <a:r>
              <a:rPr lang="en-US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Chỉ tồn </a:t>
            </a:r>
            <a:r>
              <a:rPr lang="en-US" altLang="ja-JP" sz="240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tại</a:t>
            </a:r>
            <a:r>
              <a:rPr lang="en-US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liên kết 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giữa </a:t>
            </a:r>
            <a:r>
              <a:rPr lang="en-US" altLang="ja-JP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cặp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</a:t>
            </a:r>
          </a:p>
          <a:p>
            <a:pPr lvl="1">
              <a:buFont typeface="Wingdings" pitchFamily="2" charset="2"/>
              <a:buChar char="l"/>
            </a:pPr>
            <a:r>
              <a:rPr lang="en-US" altLang="ja-JP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kết có thể là 1 </a:t>
            </a:r>
            <a:r>
              <a:rPr lang="en-US" altLang="ja-JP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chiều</a:t>
            </a: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nhưng </a:t>
            </a:r>
            <a:r>
              <a:rPr lang="en-US" altLang="ja-JP" sz="240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thường</a:t>
            </a:r>
            <a:r>
              <a:rPr lang="en-US" altLang="ja-JP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chiều </a:t>
            </a:r>
          </a:p>
          <a:p>
            <a:pPr lvl="1"/>
            <a:endParaRPr lang="en-US" altLang="ja-JP" dirty="0"/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Truyền thông trực tiếp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6538" y="1992313"/>
            <a:ext cx="8907462" cy="4713287"/>
          </a:xfrm>
        </p:spPr>
        <p:txBody>
          <a:bodyPr rtlCol="0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  <a:defRPr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Các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điệp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được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gửi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tới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̀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các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hòm</a:t>
            </a:r>
            <a:r>
              <a:rPr lang="en-US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r>
              <a:rPr lang="en-US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mailboxes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n-US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cổng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Mỗi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hòm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vi-V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có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định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duy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nhất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Các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 có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đổi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nếu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chúng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dùng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chung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hòm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Tính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chất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các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liên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kết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vi-V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thiết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lập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chỉ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các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dùng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chung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hòm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kết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có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được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gắn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với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nhiều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Mỗi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cặp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TT có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dùng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nhiều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kết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truyền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Liên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kết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có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hay 2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chiều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Các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tác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Tạo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hòm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Gửi/nhận thông báo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 hòm thư</a:t>
            </a:r>
          </a:p>
          <a:p>
            <a:pPr lvl="2">
              <a:buFont typeface="Wingdings" panose="05000000000000000000" pitchFamily="2" charset="2"/>
              <a:buChar char="l"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send(A, msg):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Gửi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tới hòm thư 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l"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receive(A,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Nhậ̂n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̀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hòm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sz="26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Hủy bỏ </a:t>
            </a: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hòm thư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Truyền thông gián tiếp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76C50-4EBF-4F74-8A8B-280CE008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4572000"/>
            <a:ext cx="161925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992313"/>
            <a:ext cx="8991600" cy="4713287"/>
          </a:xfrm>
        </p:spPr>
        <p:txBody>
          <a:bodyPr rtlCol="0">
            <a:normAutofit/>
          </a:bodyPr>
          <a:lstStyle/>
          <a:p>
            <a:pPr>
              <a:buFont typeface="Wingdings" panose="05000000000000000000" pitchFamily="2" charset="2"/>
              <a:buChar char="l"/>
              <a:defRPr/>
            </a:pPr>
            <a:r>
              <a:rPr lang="en-US" dirty="0" err="1"/>
              <a:t>Truyền</a:t>
            </a:r>
            <a:r>
              <a:rPr lang="en-US" dirty="0"/>
              <a:t> </a:t>
            </a:r>
            <a:r>
              <a:rPr lang="en-US" dirty="0" err="1"/>
              <a:t>thông</a:t>
            </a:r>
            <a:r>
              <a:rPr lang="en-US" dirty="0"/>
              <a:t> </a:t>
            </a:r>
            <a:r>
              <a:rPr lang="en-US" dirty="0" err="1"/>
              <a:t>điệp</a:t>
            </a:r>
            <a:r>
              <a:rPr lang="en-US" dirty="0"/>
              <a:t> có </a:t>
            </a:r>
            <a:r>
              <a:rPr lang="en-US" dirty="0" err="1"/>
              <a:t>thê</a:t>
            </a:r>
            <a:r>
              <a:rPr lang="en-US" dirty="0"/>
              <a:t>̉ </a:t>
            </a:r>
            <a:r>
              <a:rPr lang="en-US" dirty="0" err="1"/>
              <a:t>phải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chơ</a:t>
            </a:r>
            <a:r>
              <a:rPr lang="en-US" dirty="0">
                <a:solidFill>
                  <a:srgbClr val="00B050"/>
                </a:solidFill>
              </a:rPr>
              <a:t>̀ </a:t>
            </a:r>
            <a:r>
              <a:rPr lang="en-US" dirty="0" err="1">
                <a:solidFill>
                  <a:srgbClr val="00B050"/>
                </a:solidFill>
              </a:rPr>
              <a:t>đợi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(blocking), </a:t>
            </a:r>
            <a:r>
              <a:rPr lang="en-US" dirty="0" err="1"/>
              <a:t>hoặc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không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chơ</a:t>
            </a:r>
            <a:r>
              <a:rPr lang="en-US" dirty="0">
                <a:solidFill>
                  <a:srgbClr val="00B050"/>
                </a:solidFill>
              </a:rPr>
              <a:t>̀ </a:t>
            </a:r>
            <a:r>
              <a:rPr lang="en-US" dirty="0" err="1">
                <a:solidFill>
                  <a:srgbClr val="00B050"/>
                </a:solidFill>
              </a:rPr>
              <a:t>đợi</a:t>
            </a:r>
            <a:r>
              <a:rPr lang="en-US" dirty="0"/>
              <a:t> (non blocking)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/>
              <a:t>Blocking </a:t>
            </a:r>
            <a:r>
              <a:rPr lang="en-US" dirty="0" err="1">
                <a:solidFill>
                  <a:schemeClr val="tx1"/>
                </a:solidFill>
              </a:rPr>
              <a:t>Truyền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thông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đồng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bọ</a:t>
            </a:r>
            <a:r>
              <a:rPr lang="en-US" dirty="0"/>
              <a:t>̂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/>
              <a:t>Non-blocking </a:t>
            </a:r>
            <a:r>
              <a:rPr lang="en-US" dirty="0" err="1">
                <a:solidFill>
                  <a:schemeClr val="tx1"/>
                </a:solidFill>
              </a:rPr>
              <a:t>Truyền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thông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không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đồng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bọ</a:t>
            </a:r>
            <a:r>
              <a:rPr lang="en-US" dirty="0">
                <a:solidFill>
                  <a:srgbClr val="7030A0"/>
                </a:solidFill>
              </a:rPr>
              <a:t>̂ </a:t>
            </a: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tục</a:t>
            </a:r>
            <a:r>
              <a:rPr lang="en-US" dirty="0"/>
              <a:t> send() </a:t>
            </a:r>
            <a:r>
              <a:rPr lang="en-US" dirty="0" err="1"/>
              <a:t>va</a:t>
            </a:r>
            <a:r>
              <a:rPr lang="en-US" dirty="0"/>
              <a:t>̀ receive() có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phải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chơ</a:t>
            </a:r>
            <a:r>
              <a:rPr lang="en-US" dirty="0">
                <a:solidFill>
                  <a:srgbClr val="00B050"/>
                </a:solidFill>
              </a:rPr>
              <a:t>̀ </a:t>
            </a:r>
            <a:r>
              <a:rPr lang="en-US" dirty="0" err="1">
                <a:solidFill>
                  <a:srgbClr val="00B050"/>
                </a:solidFill>
              </a:rPr>
              <a:t>đợi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hoặc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không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/>
              <a:t>Blocking send</a:t>
            </a:r>
            <a:r>
              <a:rPr lang="en-US" dirty="0">
                <a:solidFill>
                  <a:schemeClr val="tx1"/>
                </a:solidFill>
              </a:rPr>
              <a:t> TT </a:t>
            </a:r>
            <a:r>
              <a:rPr lang="en-US" dirty="0" err="1">
                <a:solidFill>
                  <a:schemeClr val="tx1"/>
                </a:solidFill>
              </a:rPr>
              <a:t>gửi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thông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báo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</a:t>
            </a:r>
            <a:r>
              <a:rPr lang="en-US" dirty="0">
                <a:solidFill>
                  <a:schemeClr val="tx1"/>
                </a:solidFill>
              </a:rPr>
              <a:t>̀ </a:t>
            </a:r>
            <a:r>
              <a:rPr lang="en-US" dirty="0" err="1">
                <a:solidFill>
                  <a:srgbClr val="00B050"/>
                </a:solidFill>
              </a:rPr>
              <a:t>đợi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cho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tới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khi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msg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được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nhận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bởi</a:t>
            </a:r>
            <a:r>
              <a:rPr lang="en-US" dirty="0">
                <a:solidFill>
                  <a:schemeClr val="tx1"/>
                </a:solidFill>
              </a:rPr>
              <a:t> TT </a:t>
            </a:r>
            <a:r>
              <a:rPr lang="en-US" dirty="0" err="1">
                <a:solidFill>
                  <a:schemeClr val="tx1"/>
                </a:solidFill>
              </a:rPr>
              <a:t>nhận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hoặc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bởi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hòm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thư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/>
              <a:t>Non-blocking send </a:t>
            </a:r>
            <a:r>
              <a:rPr lang="en-US" dirty="0">
                <a:solidFill>
                  <a:schemeClr val="tx1"/>
                </a:solidFill>
              </a:rPr>
              <a:t>TT </a:t>
            </a:r>
            <a:r>
              <a:rPr lang="en-US" dirty="0" err="1">
                <a:solidFill>
                  <a:schemeClr val="tx1"/>
                </a:solidFill>
              </a:rPr>
              <a:t>gửi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thông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báo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</a:t>
            </a:r>
            <a:r>
              <a:rPr lang="en-US" dirty="0">
                <a:solidFill>
                  <a:schemeClr val="tx1"/>
                </a:solidFill>
              </a:rPr>
              <a:t>̀ </a:t>
            </a:r>
            <a:r>
              <a:rPr lang="en-US" dirty="0" err="1">
                <a:solidFill>
                  <a:srgbClr val="00B050"/>
                </a:solidFill>
              </a:rPr>
              <a:t>tiếp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tục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làm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việc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/>
              <a:t>Blocking receive </a:t>
            </a:r>
            <a:r>
              <a:rPr lang="en-US" dirty="0">
                <a:solidFill>
                  <a:schemeClr val="tx1"/>
                </a:solidFill>
              </a:rPr>
              <a:t>TT </a:t>
            </a:r>
            <a:r>
              <a:rPr lang="en-US" dirty="0" err="1">
                <a:solidFill>
                  <a:schemeClr val="tx1"/>
                </a:solidFill>
              </a:rPr>
              <a:t>nhận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phải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đợi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tới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có </a:t>
            </a:r>
            <a:r>
              <a:rPr lang="en-US" dirty="0" err="1">
                <a:solidFill>
                  <a:srgbClr val="00B050"/>
                </a:solidFill>
              </a:rPr>
              <a:t>thông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điệp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en-US" dirty="0"/>
              <a:t>Non-blocking receive </a:t>
            </a:r>
            <a:r>
              <a:rPr lang="en-US" dirty="0">
                <a:solidFill>
                  <a:schemeClr val="tx1"/>
                </a:solidFill>
              </a:rPr>
              <a:t>TT </a:t>
            </a:r>
            <a:r>
              <a:rPr lang="en-US" dirty="0" err="1">
                <a:solidFill>
                  <a:schemeClr val="tx1"/>
                </a:solidFill>
              </a:rPr>
              <a:t>nhận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</a:t>
            </a:r>
            <a:r>
              <a:rPr lang="en-US" dirty="0">
                <a:solidFill>
                  <a:schemeClr val="tx1"/>
                </a:solidFill>
              </a:rPr>
              <a:t>̉ </a:t>
            </a:r>
            <a:r>
              <a:rPr lang="en-US" dirty="0" err="1">
                <a:solidFill>
                  <a:schemeClr val="tx1"/>
                </a:solidFill>
              </a:rPr>
              <a:t>vê</a:t>
            </a:r>
            <a:r>
              <a:rPr lang="en-US" dirty="0">
                <a:solidFill>
                  <a:schemeClr val="tx1"/>
                </a:solidFill>
              </a:rPr>
              <a:t>̀ </a:t>
            </a:r>
            <a:r>
              <a:rPr lang="en-US" dirty="0" err="1">
                <a:solidFill>
                  <a:schemeClr val="tx1"/>
                </a:solidFill>
              </a:rPr>
              <a:t>hoặc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1 </a:t>
            </a:r>
            <a:r>
              <a:rPr lang="en-US" dirty="0" err="1">
                <a:solidFill>
                  <a:srgbClr val="00B050"/>
                </a:solidFill>
              </a:rPr>
              <a:t>thông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điệp</a:t>
            </a:r>
            <a:r>
              <a:rPr lang="en-US" dirty="0">
                <a:solidFill>
                  <a:srgbClr val="00B050"/>
                </a:solidFill>
              </a:rPr>
              <a:t> có </a:t>
            </a:r>
            <a:r>
              <a:rPr lang="en-US" dirty="0" err="1">
                <a:solidFill>
                  <a:srgbClr val="00B050"/>
                </a:solidFill>
              </a:rPr>
              <a:t>gia</a:t>
            </a:r>
            <a:r>
              <a:rPr lang="en-US" dirty="0">
                <a:solidFill>
                  <a:srgbClr val="00B050"/>
                </a:solidFill>
              </a:rPr>
              <a:t>́ trị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hoặc</a:t>
            </a:r>
            <a:r>
              <a:rPr lang="en-US" dirty="0">
                <a:solidFill>
                  <a:schemeClr val="tx1"/>
                </a:solidFill>
              </a:rPr>
              <a:t> 1 </a:t>
            </a:r>
            <a:r>
              <a:rPr lang="en-US" dirty="0" err="1">
                <a:solidFill>
                  <a:schemeClr val="tx1"/>
                </a:solidFill>
              </a:rPr>
              <a:t>gia</a:t>
            </a:r>
            <a:r>
              <a:rPr lang="en-US" dirty="0">
                <a:solidFill>
                  <a:schemeClr val="tx1"/>
                </a:solidFill>
              </a:rPr>
              <a:t>́ trị </a:t>
            </a:r>
            <a:r>
              <a:rPr lang="en-US" dirty="0">
                <a:solidFill>
                  <a:srgbClr val="00B050"/>
                </a:solidFill>
              </a:rPr>
              <a:t>null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8" y="14478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Vấn đề đồng bộ hoá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381249"/>
            <a:ext cx="7239000" cy="4238625"/>
          </a:xfrm>
        </p:spPr>
        <p:txBody>
          <a:bodyPr rtlCol="0"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thông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điệp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đổi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giữa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TT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lưu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hàng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đợi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tạm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thời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(buffer) </a:t>
            </a:r>
          </a:p>
          <a:p>
            <a:pPr>
              <a:buFont typeface="Arial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3363" y="1433513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Vùng đệm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525A1-6C50-493B-A7D6-8586BB4C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3576637"/>
            <a:ext cx="59245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20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38" y="2057400"/>
            <a:ext cx="9144000" cy="4648201"/>
          </a:xfrm>
        </p:spPr>
        <p:txBody>
          <a:bodyPr rtlCol="0"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 err="1"/>
              <a:t>Hàng</a:t>
            </a:r>
            <a:r>
              <a:rPr lang="en-US" dirty="0"/>
              <a:t> </a:t>
            </a:r>
            <a:r>
              <a:rPr lang="en-US" dirty="0" err="1"/>
              <a:t>đợi</a:t>
            </a:r>
            <a:r>
              <a:rPr lang="en-US" dirty="0"/>
              <a:t> có </a:t>
            </a:r>
            <a:r>
              <a:rPr lang="en-US" dirty="0" err="1"/>
              <a:t>thê</a:t>
            </a:r>
            <a:r>
              <a:rPr lang="en-US" dirty="0"/>
              <a:t>̉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cài</a:t>
            </a:r>
            <a:r>
              <a:rPr lang="en-US" dirty="0"/>
              <a:t> </a:t>
            </a:r>
            <a:r>
              <a:rPr lang="en-US" dirty="0" err="1"/>
              <a:t>đặt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khả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năng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chứa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0 (Zero capacity): </a:t>
            </a:r>
            <a:r>
              <a:rPr lang="en-US" dirty="0" err="1">
                <a:solidFill>
                  <a:schemeClr val="tx1"/>
                </a:solidFill>
              </a:rPr>
              <a:t>Đọ</a:t>
            </a:r>
            <a:r>
              <a:rPr lang="en-US" dirty="0">
                <a:solidFill>
                  <a:schemeClr val="tx1"/>
                </a:solidFill>
              </a:rPr>
              <a:t>̂ </a:t>
            </a:r>
            <a:r>
              <a:rPr lang="en-US" dirty="0" err="1">
                <a:solidFill>
                  <a:schemeClr val="tx1"/>
                </a:solidFill>
              </a:rPr>
              <a:t>dài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hàng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đợi</a:t>
            </a:r>
            <a:r>
              <a:rPr lang="en-US" dirty="0">
                <a:solidFill>
                  <a:schemeClr val="tx1"/>
                </a:solidFill>
              </a:rPr>
              <a:t> là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2">
              <a:buFont typeface="Arial" charset="0"/>
              <a:buChar char="•"/>
              <a:defRPr/>
            </a:pPr>
            <a:r>
              <a:rPr lang="en-US" dirty="0" err="1"/>
              <a:t>Không</a:t>
            </a:r>
            <a:r>
              <a:rPr lang="en-US" dirty="0"/>
              <a:t> </a:t>
            </a:r>
            <a:r>
              <a:rPr lang="en-US" dirty="0" err="1"/>
              <a:t>tồn</a:t>
            </a:r>
            <a:r>
              <a:rPr lang="en-US" dirty="0"/>
              <a:t> </a:t>
            </a:r>
            <a:r>
              <a:rPr lang="en-US" dirty="0" err="1"/>
              <a:t>tại</a:t>
            </a:r>
            <a:r>
              <a:rPr lang="en-US" dirty="0"/>
              <a:t> </a:t>
            </a:r>
            <a:r>
              <a:rPr lang="en-US" dirty="0" err="1"/>
              <a:t>thông</a:t>
            </a:r>
            <a:r>
              <a:rPr lang="en-US" dirty="0"/>
              <a:t> </a:t>
            </a:r>
            <a:r>
              <a:rPr lang="en-US" dirty="0" err="1"/>
              <a:t>điệp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đường</a:t>
            </a:r>
            <a:r>
              <a:rPr lang="en-US" dirty="0"/>
              <a:t> </a:t>
            </a:r>
            <a:r>
              <a:rPr lang="en-US" dirty="0" err="1"/>
              <a:t>liên</a:t>
            </a:r>
            <a:r>
              <a:rPr lang="en-US" dirty="0"/>
              <a:t> </a:t>
            </a:r>
            <a:r>
              <a:rPr lang="en-US" dirty="0" err="1"/>
              <a:t>kết</a:t>
            </a:r>
            <a:r>
              <a:rPr lang="en-US" dirty="0"/>
              <a:t> ⇒ </a:t>
            </a:r>
            <a:r>
              <a:rPr lang="en-US" dirty="0">
                <a:solidFill>
                  <a:schemeClr val="tx1"/>
                </a:solidFill>
              </a:rPr>
              <a:t>Sender </a:t>
            </a:r>
            <a:r>
              <a:rPr lang="en-US" dirty="0" err="1">
                <a:solidFill>
                  <a:schemeClr val="tx1"/>
                </a:solidFill>
              </a:rPr>
              <a:t>phải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đợi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tới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thông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điệp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được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nhận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Có </a:t>
            </a:r>
            <a:r>
              <a:rPr lang="en-US" dirty="0" err="1"/>
              <a:t>giới</a:t>
            </a:r>
            <a:r>
              <a:rPr lang="en-US" dirty="0"/>
              <a:t> </a:t>
            </a:r>
            <a:r>
              <a:rPr lang="en-US" dirty="0" err="1"/>
              <a:t>hạn</a:t>
            </a:r>
            <a:r>
              <a:rPr lang="en-US" dirty="0"/>
              <a:t>(Bound capacity) </a:t>
            </a:r>
          </a:p>
          <a:p>
            <a:pPr lvl="2">
              <a:buFont typeface="Arial" charset="0"/>
              <a:buChar char="•"/>
              <a:defRPr/>
            </a:pPr>
            <a:r>
              <a:rPr lang="en-US" dirty="0" err="1"/>
              <a:t>Hàng</a:t>
            </a:r>
            <a:r>
              <a:rPr lang="en-US" dirty="0"/>
              <a:t> </a:t>
            </a:r>
            <a:r>
              <a:rPr lang="en-US" dirty="0" err="1"/>
              <a:t>đợi</a:t>
            </a:r>
            <a:r>
              <a:rPr lang="en-US" dirty="0"/>
              <a:t> có </a:t>
            </a:r>
            <a:r>
              <a:rPr lang="en-US" dirty="0" err="1"/>
              <a:t>đọ</a:t>
            </a:r>
            <a:r>
              <a:rPr lang="en-US" dirty="0"/>
              <a:t>̂ </a:t>
            </a:r>
            <a:r>
              <a:rPr lang="en-US" dirty="0" err="1"/>
              <a:t>dài</a:t>
            </a:r>
            <a:r>
              <a:rPr lang="en-US" dirty="0"/>
              <a:t> </a:t>
            </a:r>
            <a:r>
              <a:rPr lang="en-US" i="1" dirty="0">
                <a:solidFill>
                  <a:srgbClr val="00B050"/>
                </a:solidFill>
              </a:rPr>
              <a:t>n</a:t>
            </a:r>
            <a:r>
              <a:rPr lang="en-US" dirty="0"/>
              <a:t> ⇒ </a:t>
            </a:r>
            <a:r>
              <a:rPr lang="en-US" dirty="0" err="1">
                <a:solidFill>
                  <a:schemeClr val="tx1"/>
                </a:solidFill>
              </a:rPr>
              <a:t>chứa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nhiều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nhất</a:t>
            </a:r>
            <a:r>
              <a:rPr lang="en-US" i="1" dirty="0">
                <a:solidFill>
                  <a:srgbClr val="00B050"/>
                </a:solidFill>
              </a:rPr>
              <a:t> n </a:t>
            </a:r>
            <a:r>
              <a:rPr lang="en-US" dirty="0" err="1">
                <a:solidFill>
                  <a:schemeClr val="tx1"/>
                </a:solidFill>
              </a:rPr>
              <a:t>thông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điệp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2">
              <a:buFont typeface="Arial" charset="0"/>
              <a:buChar char="•"/>
              <a:defRPr/>
            </a:pPr>
            <a:r>
              <a:rPr lang="en-US" dirty="0" err="1"/>
              <a:t>Nếu</a:t>
            </a:r>
            <a:r>
              <a:rPr lang="en-US" dirty="0"/>
              <a:t> </a:t>
            </a:r>
            <a:r>
              <a:rPr lang="en-US" dirty="0" err="1"/>
              <a:t>hàng</a:t>
            </a:r>
            <a:r>
              <a:rPr lang="en-US" dirty="0"/>
              <a:t> </a:t>
            </a:r>
            <a:r>
              <a:rPr lang="en-US" dirty="0" err="1"/>
              <a:t>đợi</a:t>
            </a:r>
            <a:r>
              <a:rPr lang="en-US" dirty="0"/>
              <a:t> </a:t>
            </a:r>
            <a:r>
              <a:rPr lang="en-US" dirty="0" err="1"/>
              <a:t>không</a:t>
            </a:r>
            <a:r>
              <a:rPr lang="en-US" dirty="0"/>
              <a:t> </a:t>
            </a:r>
            <a:r>
              <a:rPr lang="en-US" dirty="0" err="1"/>
              <a:t>đầy</a:t>
            </a:r>
            <a:r>
              <a:rPr lang="en-US" dirty="0"/>
              <a:t>, </a:t>
            </a:r>
            <a:r>
              <a:rPr lang="en-US" dirty="0" err="1">
                <a:solidFill>
                  <a:schemeClr val="tx1"/>
                </a:solidFill>
              </a:rPr>
              <a:t>thông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điệp</a:t>
            </a:r>
            <a:r>
              <a:rPr lang="en-US" dirty="0">
                <a:solidFill>
                  <a:schemeClr val="tx1"/>
                </a:solidFill>
              </a:rPr>
              <a:t> sẽ </a:t>
            </a:r>
            <a:r>
              <a:rPr lang="en-US" dirty="0" err="1">
                <a:solidFill>
                  <a:schemeClr val="tx1"/>
                </a:solidFill>
              </a:rPr>
              <a:t>được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lưu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vào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vùng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đệm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</a:t>
            </a:r>
            <a:r>
              <a:rPr lang="en-US" dirty="0">
                <a:solidFill>
                  <a:schemeClr val="tx1"/>
                </a:solidFill>
              </a:rPr>
              <a:t>̀ Sender </a:t>
            </a:r>
            <a:r>
              <a:rPr lang="en-US" dirty="0" err="1">
                <a:solidFill>
                  <a:schemeClr val="tx1"/>
                </a:solidFill>
              </a:rPr>
              <a:t>tiếp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bình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thường</a:t>
            </a:r>
            <a:endParaRPr lang="en-US" dirty="0">
              <a:solidFill>
                <a:schemeClr val="tx1"/>
              </a:solidFill>
            </a:endParaRPr>
          </a:p>
          <a:p>
            <a:pPr lvl="2">
              <a:buFont typeface="Arial" charset="0"/>
              <a:buChar char="•"/>
              <a:defRPr/>
            </a:pPr>
            <a:r>
              <a:rPr lang="en-US" dirty="0" err="1"/>
              <a:t>Nếu</a:t>
            </a:r>
            <a:r>
              <a:rPr lang="en-US" dirty="0"/>
              <a:t> </a:t>
            </a:r>
            <a:r>
              <a:rPr lang="en-US" dirty="0" err="1"/>
              <a:t>hàng</a:t>
            </a:r>
            <a:r>
              <a:rPr lang="en-US" dirty="0"/>
              <a:t> </a:t>
            </a:r>
            <a:r>
              <a:rPr lang="en-US" dirty="0" err="1"/>
              <a:t>đợi</a:t>
            </a:r>
            <a:r>
              <a:rPr lang="en-US" dirty="0"/>
              <a:t> </a:t>
            </a:r>
            <a:r>
              <a:rPr lang="en-US" dirty="0" err="1"/>
              <a:t>đầy</a:t>
            </a:r>
            <a:r>
              <a:rPr lang="en-US" dirty="0"/>
              <a:t>, </a:t>
            </a:r>
            <a:r>
              <a:rPr lang="en-US" dirty="0">
                <a:solidFill>
                  <a:schemeClr val="tx1"/>
                </a:solidFill>
              </a:rPr>
              <a:t>sender </a:t>
            </a:r>
            <a:r>
              <a:rPr lang="en-US" dirty="0" err="1">
                <a:solidFill>
                  <a:schemeClr val="tx1"/>
                </a:solidFill>
              </a:rPr>
              <a:t>phải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đợi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tới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có </a:t>
            </a:r>
            <a:r>
              <a:rPr lang="en-US" dirty="0" err="1">
                <a:solidFill>
                  <a:schemeClr val="tx1"/>
                </a:solidFill>
              </a:rPr>
              <a:t>chô</a:t>
            </a:r>
            <a:r>
              <a:rPr lang="en-US" dirty="0">
                <a:solidFill>
                  <a:schemeClr val="tx1"/>
                </a:solidFill>
              </a:rPr>
              <a:t>̃ </a:t>
            </a:r>
            <a:r>
              <a:rPr lang="en-US" dirty="0" err="1">
                <a:solidFill>
                  <a:schemeClr val="tx1"/>
                </a:solidFill>
              </a:rPr>
              <a:t>trống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 err="1"/>
              <a:t>Không</a:t>
            </a:r>
            <a:r>
              <a:rPr lang="en-US" dirty="0"/>
              <a:t> </a:t>
            </a:r>
            <a:r>
              <a:rPr lang="en-US" dirty="0" err="1"/>
              <a:t>giới</a:t>
            </a:r>
            <a:r>
              <a:rPr lang="en-US" dirty="0"/>
              <a:t> </a:t>
            </a:r>
            <a:r>
              <a:rPr lang="en-US" dirty="0" err="1"/>
              <a:t>hạn</a:t>
            </a:r>
            <a:r>
              <a:rPr lang="en-US" dirty="0"/>
              <a:t> (Unbound capacity) </a:t>
            </a:r>
          </a:p>
          <a:p>
            <a:pPr lvl="2">
              <a:buFont typeface="Arial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Sender </a:t>
            </a:r>
            <a:r>
              <a:rPr lang="en-US" dirty="0" err="1">
                <a:solidFill>
                  <a:schemeClr val="tx1"/>
                </a:solidFill>
              </a:rPr>
              <a:t>không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giơ</a:t>
            </a:r>
            <a:r>
              <a:rPr lang="en-US" dirty="0">
                <a:solidFill>
                  <a:schemeClr val="tx1"/>
                </a:solidFill>
              </a:rPr>
              <a:t>̀ </a:t>
            </a:r>
            <a:r>
              <a:rPr lang="en-US" dirty="0" err="1">
                <a:solidFill>
                  <a:schemeClr val="tx1"/>
                </a:solidFill>
              </a:rPr>
              <a:t>phải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đợi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362" y="1371600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Vùng đệm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3363" y="1433513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en-US" altLang="ja-JP" sz="200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Windows XP Truyền thông điệp giữa các tiến trình</a:t>
            </a:r>
            <a:endParaRPr lang="vi-VN" altLang="ja-JP" sz="2000" dirty="0">
              <a:solidFill>
                <a:schemeClr val="bg1"/>
              </a:solidFill>
              <a:latin typeface="Tahoma" charset="0"/>
              <a:ea typeface="HGP明朝E" charset="-128"/>
              <a:cs typeface="Tahoma" charset="0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09117"/>
            <a:ext cx="8072437" cy="415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723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992313"/>
            <a:ext cx="9144000" cy="4713287"/>
          </a:xfrm>
        </p:spPr>
        <p:txBody>
          <a:bodyPr rtlCol="0"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Được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xem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như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đầu</a:t>
            </a:r>
            <a:r>
              <a:rPr lang="en-US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mút</a:t>
            </a:r>
            <a:r>
              <a:rPr lang="en-US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cho</a:t>
            </a:r>
            <a:r>
              <a:rPr lang="en-US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truyền</a:t>
            </a:r>
            <a:r>
              <a:rPr lang="en-US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thô̂ng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qua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đo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́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các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ứng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dụng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gửi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nhận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dư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̃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liệu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qua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mạng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Truyền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thông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thực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hiện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giữa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các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cặp</a:t>
            </a:r>
            <a:r>
              <a:rPr lang="en-US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Sockets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Bao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gồm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cặp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địa</a:t>
            </a:r>
            <a:r>
              <a:rPr lang="en-US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chỉ IP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va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̀ </a:t>
            </a:r>
            <a:r>
              <a:rPr lang="en-US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cổng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Ví dụ: 161.25.19.8:1625 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Địa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chỉ IP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Địa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chỉ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của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máy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trong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mạng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n-US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Cổng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(port)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Định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danh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TT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tham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gia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trao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đổi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trên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máy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Các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loại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sockets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Stream Socket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Dựa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trê̂n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TCP/IP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→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Truyền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dư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̃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liệu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tin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cậy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Datagram Socket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Dựa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trên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UDP/IP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→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Truyền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dư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̃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liệu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không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tin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cậ̂y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Win32 API: Winsock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Windows Sockets Application Programming Interface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3363" y="1433513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Truyền thông trong hệ thống Client-Server với Socket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3363" y="1433513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Thiết lập quá trình trao đổi dữ liệu</a:t>
            </a:r>
          </a:p>
        </p:txBody>
      </p:sp>
      <p:pic>
        <p:nvPicPr>
          <p:cNvPr id="5427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54250"/>
            <a:ext cx="41386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3363" y="1433513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Một số hàm trong Winsock API 32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68313" y="2622550"/>
            <a:ext cx="82296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socket()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Tạo socket truyền dữ liệu</a:t>
            </a:r>
            <a:br>
              <a:rPr lang="en-US" altLang="ja-JP" sz="2000">
                <a:latin typeface="Tahoma" pitchFamily="34" charset="0"/>
                <a:cs typeface="Tahoma" pitchFamily="34" charset="0"/>
              </a:rPr>
            </a:br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bind() 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Định danh cho socket vừa tạo (gán cho một cổng) </a:t>
            </a:r>
          </a:p>
          <a:p>
            <a:pPr eaLnBrk="1" hangingPunct="1"/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listen() 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Lắng nghe một kết nối</a:t>
            </a:r>
            <a:br>
              <a:rPr lang="en-US" altLang="ja-JP" sz="2000">
                <a:latin typeface="Tahoma" pitchFamily="34" charset="0"/>
                <a:cs typeface="Tahoma" pitchFamily="34" charset="0"/>
              </a:rPr>
            </a:br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 accept() 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Chấp nhận một kết nối</a:t>
            </a:r>
            <a:br>
              <a:rPr lang="en-US" altLang="ja-JP" sz="2000">
                <a:latin typeface="Tahoma" pitchFamily="34" charset="0"/>
                <a:cs typeface="Tahoma" pitchFamily="34" charset="0"/>
              </a:rPr>
            </a:br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 connect() 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kết nối với server.</a:t>
            </a:r>
            <a:br>
              <a:rPr lang="en-US" altLang="ja-JP" sz="2000">
                <a:latin typeface="Tahoma" pitchFamily="34" charset="0"/>
                <a:cs typeface="Tahoma" pitchFamily="34" charset="0"/>
              </a:rPr>
            </a:br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 send() 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Gửi dữ liệu với stream socket.</a:t>
            </a:r>
            <a:br>
              <a:rPr lang="en-US" altLang="ja-JP" sz="2000">
                <a:latin typeface="Tahoma" pitchFamily="34" charset="0"/>
                <a:cs typeface="Tahoma" pitchFamily="34" charset="0"/>
              </a:rPr>
            </a:br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 sendto() 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Gửi dữ liệu với datagram socket.</a:t>
            </a:r>
            <a:br>
              <a:rPr lang="en-US" altLang="ja-JP" sz="2000">
                <a:latin typeface="Tahoma" pitchFamily="34" charset="0"/>
                <a:cs typeface="Tahoma" pitchFamily="34" charset="0"/>
              </a:rPr>
            </a:br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 receive() 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Nhận dữ liệu với stream socket.</a:t>
            </a:r>
            <a:br>
              <a:rPr lang="en-US" altLang="ja-JP" sz="2000">
                <a:latin typeface="Tahoma" pitchFamily="34" charset="0"/>
                <a:cs typeface="Tahoma" pitchFamily="34" charset="0"/>
              </a:rPr>
            </a:br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 recvfrom() 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Nhận dữ liệu với datagram socket. </a:t>
            </a:r>
          </a:p>
          <a:p>
            <a:pPr eaLnBrk="1" hangingPunct="1"/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closesocket() </a:t>
            </a:r>
            <a:r>
              <a:rPr lang="en-US" altLang="ja-JP" sz="2000">
                <a:latin typeface="Tahoma" pitchFamily="34" charset="0"/>
                <a:cs typeface="Tahoma" pitchFamily="34" charset="0"/>
              </a:rPr>
              <a:t>Kết thúc một socket đã tồn tại.</a:t>
            </a:r>
          </a:p>
          <a:p>
            <a:pPr eaLnBrk="1" hangingPunct="1"/>
            <a:r>
              <a:rPr lang="en-US" altLang="ja-JP">
                <a:latin typeface="VNSS10"/>
              </a:rPr>
              <a:t> </a:t>
            </a:r>
            <a:r>
              <a:rPr lang="en-US" altLang="ja-JP">
                <a:solidFill>
                  <a:srgbClr val="3333B2"/>
                </a:solidFill>
                <a:latin typeface="VNSSBX10"/>
              </a:rPr>
              <a:t>.......... </a:t>
            </a:r>
            <a:endParaRPr lang="en-US" altLang="ja-JP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76400"/>
            <a:ext cx="7975600" cy="5105400"/>
          </a:xfrm>
        </p:spPr>
        <p:txBody>
          <a:bodyPr rtlCol="0">
            <a:normAutofit fontScale="92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vi-VN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Trạng thái hệ thống </a:t>
            </a:r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xử lý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: Giá trị các thanh ghi 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nhớ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: Nội dung các ô nhớ 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bị ngoại vi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: Trạng thái thiết bị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Thực hiện chương trình ⇒Trạng thái hệ thống thay đổi 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Thay đổi rời rạc, theo từng câu lệnh được thực hiện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1943" lvl="1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1943" lvl="1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1943" lvl="1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vi-VN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TT 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là một </a:t>
            </a:r>
            <a:r>
              <a:rPr lang="vi-VN" altLang="ja-JP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dãy thay đổi trạng thái 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của hệ thống 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Xuất phát từ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 trạng thái ban đầu 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dirty="0">
                <a:latin typeface="Arial" panose="020B0604020202020204" pitchFamily="34" charset="0"/>
                <a:cs typeface="Arial" panose="020B0604020202020204" pitchFamily="34" charset="0"/>
              </a:rPr>
              <a:t>Chuyển từ trạng thái này sang trạng thái khác được thực hiện theo yêu cầu nằm trong chương trình của người sử dụng 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1943" lvl="1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endParaRPr lang="vi-VN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 trình là sự thực hiện chương trình </a:t>
            </a:r>
            <a:endParaRPr lang="ja-JP" altLang="en-US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73475"/>
            <a:ext cx="64198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887C89-1705-4E6E-97DC-C4B9D12C2C8E}"/>
              </a:ext>
            </a:extLst>
          </p:cNvPr>
          <p:cNvSpPr/>
          <p:nvPr/>
        </p:nvSpPr>
        <p:spPr>
          <a:xfrm>
            <a:off x="228600" y="1202422"/>
            <a:ext cx="86868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Tiến trình </a:t>
            </a:r>
            <a:r>
              <a:rPr lang="en-US" altLang="ja-JP" sz="2300" dirty="0" err="1">
                <a:solidFill>
                  <a:schemeClr val="bg1"/>
                </a:solidFill>
              </a:rPr>
              <a:t>và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</a:rPr>
              <a:t>trạng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</a:rPr>
              <a:t>thái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</a:rPr>
              <a:t>hệ</a:t>
            </a:r>
            <a:r>
              <a:rPr lang="en-US" altLang="ja-JP" sz="2300" dirty="0">
                <a:solidFill>
                  <a:schemeClr val="bg1"/>
                </a:solidFill>
              </a:rPr>
              <a:t> </a:t>
            </a:r>
            <a:r>
              <a:rPr lang="en-US" altLang="ja-JP" sz="2300" dirty="0" err="1">
                <a:solidFill>
                  <a:schemeClr val="bg1"/>
                </a:solidFill>
              </a:rPr>
              <a:t>thống</a:t>
            </a:r>
            <a:endParaRPr lang="vi-VN" altLang="ja-JP" sz="2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 err="1"/>
              <a:t>Quản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1.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trình</a:t>
            </a:r>
            <a:br>
              <a:rPr lang="en-US" altLang="ja-JP" sz="1800" dirty="0"/>
            </a:br>
            <a:r>
              <a:rPr lang="en-US" altLang="ja-JP" sz="1800" dirty="0"/>
              <a:t>             1.5. </a:t>
            </a:r>
            <a:r>
              <a:rPr lang="en-US" altLang="ja-JP" sz="1800" dirty="0" err="1"/>
              <a:t>Truyền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thông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liên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tiến</a:t>
            </a:r>
            <a:r>
              <a:rPr lang="en-US" altLang="ja-JP" sz="1800" dirty="0"/>
              <a:t> </a:t>
            </a:r>
            <a:r>
              <a:rPr lang="en-US" altLang="ja-JP" sz="1800"/>
              <a:t>trình 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33363" y="1433513"/>
            <a:ext cx="8677275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charset="0"/>
                <a:ea typeface="ＭＳ Ｐゴシック" charset="-128"/>
              </a:defRPr>
            </a:lvl9pPr>
          </a:lstStyle>
          <a:p>
            <a:pPr lvl="1" eaLnBrk="1" hangingPunct="1">
              <a:defRPr/>
            </a:pPr>
            <a:r>
              <a:rPr lang="vi-VN" altLang="ja-JP" sz="2000" dirty="0">
                <a:solidFill>
                  <a:schemeClr val="bg1"/>
                </a:solidFill>
                <a:latin typeface="Tahoma" charset="0"/>
                <a:ea typeface="HGP明朝E" charset="-128"/>
                <a:cs typeface="Tahoma" charset="0"/>
              </a:rPr>
              <a:t>Bài tập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68313" y="2622550"/>
            <a:ext cx="82296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ndara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Sử dụng Winsock xây dựng chương trình Client-Server</a:t>
            </a:r>
          </a:p>
          <a:p>
            <a:pPr eaLnBrk="1" hangingPunct="1"/>
            <a:endParaRPr lang="en-US" altLang="ja-JP" sz="2000">
              <a:solidFill>
                <a:srgbClr val="3333B2"/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altLang="ja-JP" sz="2000">
              <a:solidFill>
                <a:srgbClr val="3333B2"/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altLang="ja-JP" sz="2000">
              <a:solidFill>
                <a:srgbClr val="3333B2"/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altLang="ja-JP" sz="2000">
                <a:solidFill>
                  <a:srgbClr val="3333B2"/>
                </a:solidFill>
                <a:latin typeface="Tahoma" pitchFamily="34" charset="0"/>
                <a:cs typeface="Tahoma" pitchFamily="34" charset="0"/>
              </a:rPr>
              <a:t>Chương trình Chat.</a:t>
            </a:r>
            <a:endParaRPr lang="en-US" altLang="ja-JP" sz="200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altLang="ja-JP">
                <a:latin typeface="VNSS10"/>
              </a:rPr>
              <a:t> </a:t>
            </a:r>
            <a:r>
              <a:rPr lang="en-US" altLang="ja-JP">
                <a:solidFill>
                  <a:srgbClr val="3333B2"/>
                </a:solidFill>
                <a:latin typeface="VNSSBX10"/>
              </a:rPr>
              <a:t>.......... </a:t>
            </a:r>
            <a:endParaRPr lang="en-US" altLang="ja-JP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19600" y="1905000"/>
            <a:ext cx="4572000" cy="4876800"/>
          </a:xfrm>
        </p:spPr>
        <p:txBody>
          <a:bodyPr rtlCol="0">
            <a:normAutofit fontScale="925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trình</a:t>
            </a: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thực thể thụ động (nội dung file trên đĩa) </a:t>
            </a:r>
            <a:endParaRPr lang="en-US" altLang="ja-JP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chương trình</a:t>
            </a: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Lệnh máy (CD2190EA...) </a:t>
            </a:r>
            <a:endParaRPr lang="en-US" altLang="ja-JP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 liệu</a:t>
            </a: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altLang="ja-JP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 được lưu trữ và sử dụng trong bộ nhớ </a:t>
            </a:r>
            <a:endParaRPr lang="en-US" altLang="ja-JP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 toàn cục </a:t>
            </a:r>
            <a:endParaRPr lang="en-US" altLang="ja-JP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 được cung cấp động (malloc, new,..) </a:t>
            </a:r>
            <a:endParaRPr lang="en-US" altLang="ja-JP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 stack (tham số hàm, biến cục bộ)</a:t>
            </a: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 viện liên kết động </a:t>
            </a: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(DLL) </a:t>
            </a:r>
            <a:endParaRPr lang="en-US" altLang="ja-JP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 được dịch &amp; liên kết cùng với chương trình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Tiến trình &gt;&lt; chương trình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2C3E05-FBC1-4995-959A-0F81A214AAC3}"/>
              </a:ext>
            </a:extLst>
          </p:cNvPr>
          <p:cNvSpPr/>
          <p:nvPr/>
        </p:nvSpPr>
        <p:spPr>
          <a:xfrm>
            <a:off x="304799" y="1981200"/>
            <a:ext cx="3998283" cy="16158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stdio.h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main() {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(“hello world!”);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return 0;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2A6E04E-3B04-44D4-BB54-375A9F5242FF}"/>
              </a:ext>
            </a:extLst>
          </p:cNvPr>
          <p:cNvSpPr/>
          <p:nvPr/>
        </p:nvSpPr>
        <p:spPr>
          <a:xfrm>
            <a:off x="704850" y="3597058"/>
            <a:ext cx="304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270BD8-5F69-458D-B847-3BB8651AC05C}"/>
              </a:ext>
            </a:extLst>
          </p:cNvPr>
          <p:cNvSpPr/>
          <p:nvPr/>
        </p:nvSpPr>
        <p:spPr>
          <a:xfrm>
            <a:off x="323849" y="4359058"/>
            <a:ext cx="1447799" cy="1066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Executable (</a:t>
            </a:r>
            <a:r>
              <a:rPr lang="en-US" sz="2000" dirty="0" err="1">
                <a:solidFill>
                  <a:srgbClr val="7030A0"/>
                </a:solidFill>
              </a:rPr>
              <a:t>a.out</a:t>
            </a:r>
            <a:r>
              <a:rPr lang="en-US" sz="20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6BAB7-D6E8-422A-837C-B6869039A750}"/>
              </a:ext>
            </a:extLst>
          </p:cNvPr>
          <p:cNvSpPr txBox="1"/>
          <p:nvPr/>
        </p:nvSpPr>
        <p:spPr>
          <a:xfrm>
            <a:off x="1085850" y="3825658"/>
            <a:ext cx="167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hello.c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65C940-90B1-4DEF-B350-C2B044EA1C6E}"/>
              </a:ext>
            </a:extLst>
          </p:cNvPr>
          <p:cNvSpPr/>
          <p:nvPr/>
        </p:nvSpPr>
        <p:spPr>
          <a:xfrm>
            <a:off x="1771648" y="4728240"/>
            <a:ext cx="914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DBA60-6C2C-49B0-9CCB-582FDDD81A9A}"/>
              </a:ext>
            </a:extLst>
          </p:cNvPr>
          <p:cNvSpPr txBox="1"/>
          <p:nvPr/>
        </p:nvSpPr>
        <p:spPr>
          <a:xfrm>
            <a:off x="1809750" y="5054304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$./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a.out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60751-0352-4024-953E-E494F4DC636E}"/>
              </a:ext>
            </a:extLst>
          </p:cNvPr>
          <p:cNvSpPr/>
          <p:nvPr/>
        </p:nvSpPr>
        <p:spPr>
          <a:xfrm>
            <a:off x="2855284" y="3886200"/>
            <a:ext cx="1447799" cy="25145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6B24D-2907-4CC1-B546-9835FFC31E87}"/>
              </a:ext>
            </a:extLst>
          </p:cNvPr>
          <p:cNvSpPr txBox="1"/>
          <p:nvPr/>
        </p:nvSpPr>
        <p:spPr>
          <a:xfrm>
            <a:off x="246538" y="5559148"/>
            <a:ext cx="167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Disk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888EE-3CE4-4EF1-91CD-729DF00A52B0}"/>
              </a:ext>
            </a:extLst>
          </p:cNvPr>
          <p:cNvSpPr txBox="1"/>
          <p:nvPr/>
        </p:nvSpPr>
        <p:spPr>
          <a:xfrm>
            <a:off x="2533650" y="6473881"/>
            <a:ext cx="167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Ram</a:t>
            </a:r>
          </a:p>
        </p:txBody>
      </p:sp>
    </p:spTree>
    <p:extLst>
      <p:ext uri="{BB962C8B-B14F-4D97-AF65-F5344CB8AC3E}">
        <p14:creationId xmlns:p14="http://schemas.microsoft.com/office/powerpoint/2010/main" val="393855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185862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vi-VN" altLang="ja-JP" sz="1800" dirty="0"/>
              <a:t>Chương </a:t>
            </a:r>
            <a:r>
              <a:rPr lang="en-US" altLang="ja-JP" sz="1800" dirty="0"/>
              <a:t>2</a:t>
            </a:r>
            <a:r>
              <a:rPr lang="vi-VN" altLang="ja-JP" sz="1800" dirty="0"/>
              <a:t> </a:t>
            </a:r>
            <a:r>
              <a:rPr lang="en-US" altLang="ja-JP" sz="1800" dirty="0"/>
              <a:t>Quản lí tiến trình</a:t>
            </a:r>
            <a:br>
              <a:rPr lang="en-US" altLang="ja-JP" sz="1800" dirty="0"/>
            </a:br>
            <a:r>
              <a:rPr lang="en-US" altLang="ja-JP" sz="1800" dirty="0"/>
              <a:t>          1. Tiến trình</a:t>
            </a:r>
            <a:br>
              <a:rPr lang="en-US" altLang="ja-JP" sz="1800" dirty="0"/>
            </a:br>
            <a:r>
              <a:rPr lang="en-US" altLang="ja-JP" sz="1800" dirty="0"/>
              <a:t>             1.1. Khái niệm tiến trình</a:t>
            </a:r>
            <a:br>
              <a:rPr lang="en-US" altLang="ja-JP" sz="1800" dirty="0"/>
            </a:br>
            <a:endParaRPr lang="ja-JP" altLang="en-US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19600" y="1905000"/>
            <a:ext cx="4572000" cy="4876800"/>
          </a:xfrm>
        </p:spPr>
        <p:txBody>
          <a:bodyPr rtlCol="0"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 </a:t>
            </a:r>
            <a:r>
              <a:rPr lang="vi-VN" altLang="ja-JP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trình đang thực hiện</a:t>
            </a:r>
            <a:r>
              <a:rPr lang="vi-VN" altLang="ja-JP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nguyên </a:t>
            </a:r>
            <a:r>
              <a:rPr lang="vi-VN" altLang="ja-JP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 thiểu cần có </a:t>
            </a:r>
            <a:endParaRPr lang="en-US" altLang="ja-JP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nhớ </a:t>
            </a:r>
            <a:endParaRPr lang="en-US" altLang="ja-JP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chương trình và dữ liệu </a:t>
            </a:r>
            <a:endParaRPr lang="en-US" altLang="ja-JP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74320"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vi-VN" altLang="ja-JP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thanh ghi </a:t>
            </a:r>
            <a:r>
              <a:rPr lang="vi-VN" altLang="ja-JP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 VXL phục vụ cho quá trình thực hiện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371600"/>
            <a:ext cx="86868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ja-JP" sz="2300" dirty="0">
                <a:solidFill>
                  <a:schemeClr val="bg1"/>
                </a:solidFill>
              </a:rPr>
              <a:t>Tiến trình &gt;&lt; chương trình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2C3E05-FBC1-4995-959A-0F81A214AAC3}"/>
              </a:ext>
            </a:extLst>
          </p:cNvPr>
          <p:cNvSpPr/>
          <p:nvPr/>
        </p:nvSpPr>
        <p:spPr>
          <a:xfrm>
            <a:off x="304799" y="1981200"/>
            <a:ext cx="3998283" cy="16158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stdio.h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main() {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(“hello world!”);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return 0;</a:t>
            </a: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2A6E04E-3B04-44D4-BB54-375A9F5242FF}"/>
              </a:ext>
            </a:extLst>
          </p:cNvPr>
          <p:cNvSpPr/>
          <p:nvPr/>
        </p:nvSpPr>
        <p:spPr>
          <a:xfrm>
            <a:off x="704850" y="3597058"/>
            <a:ext cx="304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270BD8-5F69-458D-B847-3BB8651AC05C}"/>
              </a:ext>
            </a:extLst>
          </p:cNvPr>
          <p:cNvSpPr/>
          <p:nvPr/>
        </p:nvSpPr>
        <p:spPr>
          <a:xfrm>
            <a:off x="323849" y="4359058"/>
            <a:ext cx="1447799" cy="1066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Executable (</a:t>
            </a:r>
            <a:r>
              <a:rPr lang="en-US" sz="2000" dirty="0" err="1">
                <a:solidFill>
                  <a:srgbClr val="7030A0"/>
                </a:solidFill>
              </a:rPr>
              <a:t>a.out</a:t>
            </a:r>
            <a:r>
              <a:rPr lang="en-US" sz="20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6BAB7-D6E8-422A-837C-B6869039A750}"/>
              </a:ext>
            </a:extLst>
          </p:cNvPr>
          <p:cNvSpPr txBox="1"/>
          <p:nvPr/>
        </p:nvSpPr>
        <p:spPr>
          <a:xfrm>
            <a:off x="1085850" y="3825658"/>
            <a:ext cx="167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hello.c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65C940-90B1-4DEF-B350-C2B044EA1C6E}"/>
              </a:ext>
            </a:extLst>
          </p:cNvPr>
          <p:cNvSpPr/>
          <p:nvPr/>
        </p:nvSpPr>
        <p:spPr>
          <a:xfrm>
            <a:off x="1771648" y="4728240"/>
            <a:ext cx="914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DBA60-6C2C-49B0-9CCB-582FDDD81A9A}"/>
              </a:ext>
            </a:extLst>
          </p:cNvPr>
          <p:cNvSpPr txBox="1"/>
          <p:nvPr/>
        </p:nvSpPr>
        <p:spPr>
          <a:xfrm>
            <a:off x="1809750" y="5054304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$./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a.out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60751-0352-4024-953E-E494F4DC636E}"/>
              </a:ext>
            </a:extLst>
          </p:cNvPr>
          <p:cNvSpPr/>
          <p:nvPr/>
        </p:nvSpPr>
        <p:spPr>
          <a:xfrm>
            <a:off x="2855284" y="3886200"/>
            <a:ext cx="1447799" cy="25145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6B24D-2907-4CC1-B546-9835FFC31E87}"/>
              </a:ext>
            </a:extLst>
          </p:cNvPr>
          <p:cNvSpPr txBox="1"/>
          <p:nvPr/>
        </p:nvSpPr>
        <p:spPr>
          <a:xfrm>
            <a:off x="246538" y="5559148"/>
            <a:ext cx="167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Disk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888EE-3CE4-4EF1-91CD-729DF00A52B0}"/>
              </a:ext>
            </a:extLst>
          </p:cNvPr>
          <p:cNvSpPr txBox="1"/>
          <p:nvPr/>
        </p:nvSpPr>
        <p:spPr>
          <a:xfrm>
            <a:off x="2533650" y="6473881"/>
            <a:ext cx="167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Ram</a:t>
            </a:r>
          </a:p>
        </p:txBody>
      </p:sp>
    </p:spTree>
    <p:extLst>
      <p:ext uri="{BB962C8B-B14F-4D97-AF65-F5344CB8AC3E}">
        <p14:creationId xmlns:p14="http://schemas.microsoft.com/office/powerpoint/2010/main" val="1484730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2283F28EC1DB449696E2F29AE54265" ma:contentTypeVersion="10" ma:contentTypeDescription="Create a new document." ma:contentTypeScope="" ma:versionID="47864ffbcb0e162ec0e24379c533fd48">
  <xsd:schema xmlns:xsd="http://www.w3.org/2001/XMLSchema" xmlns:xs="http://www.w3.org/2001/XMLSchema" xmlns:p="http://schemas.microsoft.com/office/2006/metadata/properties" xmlns:ns2="049b0f24-08d8-4edb-bd43-4c9b8d234f39" xmlns:ns3="e88a3939-53e8-4fe4-a153-578d3936af64" targetNamespace="http://schemas.microsoft.com/office/2006/metadata/properties" ma:root="true" ma:fieldsID="9b63d593db19dab1eeb770ce2df1a62d" ns2:_="" ns3:_="">
    <xsd:import namespace="049b0f24-08d8-4edb-bd43-4c9b8d234f39"/>
    <xsd:import namespace="e88a3939-53e8-4fe4-a153-578d3936af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9b0f24-08d8-4edb-bd43-4c9b8d234f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a3939-53e8-4fe4-a153-578d3936af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C14A0D-98B1-45D0-B1DE-88AC7F586E3F}"/>
</file>

<file path=customXml/itemProps2.xml><?xml version="1.0" encoding="utf-8"?>
<ds:datastoreItem xmlns:ds="http://schemas.openxmlformats.org/officeDocument/2006/customXml" ds:itemID="{DCE21FFE-AB96-444C-86E5-6EFA12E3EB70}"/>
</file>

<file path=customXml/itemProps3.xml><?xml version="1.0" encoding="utf-8"?>
<ds:datastoreItem xmlns:ds="http://schemas.openxmlformats.org/officeDocument/2006/customXml" ds:itemID="{F2A133F9-610C-4D37-B34D-197A24028200}"/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23431</TotalTime>
  <Words>6052</Words>
  <Application>Microsoft Office PowerPoint</Application>
  <PresentationFormat>On-screen Show (4:3)</PresentationFormat>
  <Paragraphs>585</Paragraphs>
  <Slides>70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Candara</vt:lpstr>
      <vt:lpstr>Symbol</vt:lpstr>
      <vt:lpstr>Tahoma</vt:lpstr>
      <vt:lpstr>Times New Roman</vt:lpstr>
      <vt:lpstr>VNSS10</vt:lpstr>
      <vt:lpstr>VNSSBX10</vt:lpstr>
      <vt:lpstr>Wingdings</vt:lpstr>
      <vt:lpstr>Waveform</vt:lpstr>
      <vt:lpstr>Hệ Điều Hành (Nguyên lý các hệ điều hành)</vt:lpstr>
      <vt:lpstr>Chương 2 Quản lý tiến trình</vt:lpstr>
      <vt:lpstr>Chương 2 Quản lý tiến trình</vt:lpstr>
      <vt:lpstr>Chương 2 Quản lý tiến trình</vt:lpstr>
      <vt:lpstr>Chương 2 Quản lí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Khái niệm tiến trình </vt:lpstr>
      <vt:lpstr>Chương 2 Quản lí tiến trình           1. Tiến trình              1.1. Điều phối tiến trình 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1.2. Điều phối tiến trình </vt:lpstr>
      <vt:lpstr>Chương 2 Quản lí tiến trình           1. Tiến trình              1.3. Thao tác trên tiến trình  </vt:lpstr>
      <vt:lpstr>Chương 2 Quản lí tiến trình           1. Tiến trình              1.3. Thao tác trên tiến trình  </vt:lpstr>
      <vt:lpstr>Chương 2 Quản lí tiến trình           1. Tiến trình              1.3. Thao tác trên tiến trình  </vt:lpstr>
      <vt:lpstr>Chương 2 Quản lí tiến trình           1. Tiến trình              1.3. Thao tác trên tiến trình  </vt:lpstr>
      <vt:lpstr>Chương 2 Quản lí tiến trình           1. Tiến trình              1.3. Thao tác trên tiến trình  </vt:lpstr>
      <vt:lpstr>Chương 2 Quản lí tiến trình           1. Tiến trình              1.3. Thao tác trên tiến trình  </vt:lpstr>
      <vt:lpstr>Chương 2 Quản lí tiến trình           1. Tiến trình              1.3. Thao tác trên tiến trình  </vt:lpstr>
      <vt:lpstr>Chương 2 Quản lí tiến trình           1. Tiến trình              1.3. Thao tác trên tiến trình  </vt:lpstr>
      <vt:lpstr>Chương 2 Quản lí tiến trình           1. Tiến trình              1.3. Thao tác trên tiến trình  </vt:lpstr>
      <vt:lpstr>Chương 2 Quản lí tiến trình           1. Tiến trình              1.3. Thao tác trên tiến trình  </vt:lpstr>
      <vt:lpstr>Chương 2 Quản lí tiến trình           1. Tiến trình              1.4. Hợp tác tiến trình  </vt:lpstr>
      <vt:lpstr>Chương 2 Quản lí tiến trình           1. Tiến trình              1.4. Hợp tác tiến trình  </vt:lpstr>
      <vt:lpstr>Chương 2 Quản lí tiến trình           1. Tiến trình              1.4. Hợp tác tiến trình  </vt:lpstr>
      <vt:lpstr>Chương 2 Quản lí tiến trình           1. Tiến trình              1.4. Hợp tác tiến trình</vt:lpstr>
      <vt:lpstr>Chương 2 Quản lí tiến trình           1. Tiến trình              1.4. Hợp tác tiến trình</vt:lpstr>
      <vt:lpstr>Chương 2 Quản lí tiến trình           1. Tiến trình              1.4. Hợp tác tiến trình</vt:lpstr>
      <vt:lpstr>Chương 2 Quản lí tiến trình           1. Tiến trình              1.4. Hợp tác tiến trình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  <vt:lpstr>Chương 2 Quản lí tiến trình           1. Tiến trình              1.5. Truyền thông liên tiến trình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Điều Hành (Nguyên lý các hệ điều hành)</dc:title>
  <dc:creator>Quoc Huy</dc:creator>
  <cp:lastModifiedBy>Do Quoc Huy</cp:lastModifiedBy>
  <cp:revision>417</cp:revision>
  <dcterms:created xsi:type="dcterms:W3CDTF">2017-07-06T08:45:30Z</dcterms:created>
  <dcterms:modified xsi:type="dcterms:W3CDTF">2021-03-17T17:02:40Z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0x010100F72283F28EC1DB449696E2F29AE54265</vt:lpwstr>
  </property>
</Properties>
</file>